
<file path=[Content_Types].xml><?xml version="1.0" encoding="utf-8"?>
<Types xmlns="http://schemas.openxmlformats.org/package/2006/content-types">
  <Default Extension="png" ContentType="image/png"/>
  <Default Extension="jpeg" ContentType="image/jpeg"/>
  <Default Extension="m4a" ContentType="audio/mp4"/>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4" r:id="rId2"/>
    <p:sldMasterId id="2147483732" r:id="rId3"/>
  </p:sldMasterIdLst>
  <p:notesMasterIdLst>
    <p:notesMasterId r:id="rId47"/>
  </p:notesMasterIdLst>
  <p:handoutMasterIdLst>
    <p:handoutMasterId r:id="rId48"/>
  </p:handoutMasterIdLst>
  <p:sldIdLst>
    <p:sldId id="393" r:id="rId4"/>
    <p:sldId id="407" r:id="rId5"/>
    <p:sldId id="411" r:id="rId6"/>
    <p:sldId id="408" r:id="rId7"/>
    <p:sldId id="412" r:id="rId8"/>
    <p:sldId id="401" r:id="rId9"/>
    <p:sldId id="409" r:id="rId10"/>
    <p:sldId id="402" r:id="rId11"/>
    <p:sldId id="413" r:id="rId12"/>
    <p:sldId id="403" r:id="rId13"/>
    <p:sldId id="404" r:id="rId14"/>
    <p:sldId id="405" r:id="rId15"/>
    <p:sldId id="406" r:id="rId16"/>
    <p:sldId id="396" r:id="rId17"/>
    <p:sldId id="395" r:id="rId18"/>
    <p:sldId id="399" r:id="rId19"/>
    <p:sldId id="398" r:id="rId20"/>
    <p:sldId id="410" r:id="rId21"/>
    <p:sldId id="414" r:id="rId22"/>
    <p:sldId id="397" r:id="rId23"/>
    <p:sldId id="439" r:id="rId24"/>
    <p:sldId id="438" r:id="rId25"/>
    <p:sldId id="420" r:id="rId26"/>
    <p:sldId id="418" r:id="rId27"/>
    <p:sldId id="440" r:id="rId28"/>
    <p:sldId id="417" r:id="rId29"/>
    <p:sldId id="419" r:id="rId30"/>
    <p:sldId id="437" r:id="rId31"/>
    <p:sldId id="422" r:id="rId32"/>
    <p:sldId id="433" r:id="rId33"/>
    <p:sldId id="434" r:id="rId34"/>
    <p:sldId id="441" r:id="rId35"/>
    <p:sldId id="436" r:id="rId36"/>
    <p:sldId id="416" r:id="rId37"/>
    <p:sldId id="421" r:id="rId38"/>
    <p:sldId id="425" r:id="rId39"/>
    <p:sldId id="426" r:id="rId40"/>
    <p:sldId id="427" r:id="rId41"/>
    <p:sldId id="430" r:id="rId42"/>
    <p:sldId id="424" r:id="rId43"/>
    <p:sldId id="429" r:id="rId44"/>
    <p:sldId id="428" r:id="rId45"/>
    <p:sldId id="431" r:id="rId46"/>
  </p:sldIdLst>
  <p:sldSz cx="12192000" cy="6858000"/>
  <p:notesSz cx="6735763" cy="9866313"/>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5480"/>
    <a:srgbClr val="0000FF"/>
    <a:srgbClr val="FF0066"/>
    <a:srgbClr val="0064B4"/>
    <a:srgbClr val="DBEEF4"/>
    <a:srgbClr val="00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FD0F851-EC5A-4D38-B0AD-8093EC10F338}" styleName="淺色樣式 1 - 輔色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BC89EF96-8CEA-46FF-86C4-4CE0E7609802}" styleName="淺色樣式 3 - 輔色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B4B98B0-60AC-42C2-AFA5-B58CD77FA1E5}" styleName="淺色樣式 1 - 輔色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202B0CA-FC54-4496-8BCA-5EF66A818D29}" styleName="深色樣式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46F890A9-2807-4EBB-B81D-B2AA78EC7F39}" styleName="深色樣式 2 - 輔色 5/輔色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深色樣式 2 - 輔色 3/輔色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359" autoAdjust="0"/>
    <p:restoredTop sz="79521" autoAdjust="0"/>
  </p:normalViewPr>
  <p:slideViewPr>
    <p:cSldViewPr>
      <p:cViewPr varScale="1">
        <p:scale>
          <a:sx n="54" d="100"/>
          <a:sy n="54" d="100"/>
        </p:scale>
        <p:origin x="1404" y="40"/>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handoutMaster" Target="handoutMasters/handoutMaster1.xml"/><Relationship Id="rId8" Type="http://schemas.openxmlformats.org/officeDocument/2006/relationships/slide" Target="slides/slide5.xml"/><Relationship Id="rId51"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20" Type="http://schemas.openxmlformats.org/officeDocument/2006/relationships/slide" Target="slides/slide17.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18831" cy="493316"/>
          </a:xfrm>
          <a:prstGeom prst="rect">
            <a:avLst/>
          </a:prstGeom>
        </p:spPr>
        <p:txBody>
          <a:bodyPr vert="horz" lIns="91440" tIns="45720" rIns="91440" bIns="45720" rtlCol="0"/>
          <a:lstStyle>
            <a:lvl1pPr algn="l">
              <a:defRPr sz="1200"/>
            </a:lvl1pPr>
          </a:lstStyle>
          <a:p>
            <a:endParaRPr lang="zh-TW" altLang="en-US" dirty="0">
              <a:ea typeface="標楷體" panose="03000509000000000000" pitchFamily="65" charset="-120"/>
            </a:endParaRPr>
          </a:p>
        </p:txBody>
      </p:sp>
      <p:sp>
        <p:nvSpPr>
          <p:cNvPr id="3" name="日期版面配置區 2"/>
          <p:cNvSpPr>
            <a:spLocks noGrp="1"/>
          </p:cNvSpPr>
          <p:nvPr>
            <p:ph type="dt" sz="quarter" idx="1"/>
          </p:nvPr>
        </p:nvSpPr>
        <p:spPr>
          <a:xfrm>
            <a:off x="3815373" y="0"/>
            <a:ext cx="2918831" cy="493316"/>
          </a:xfrm>
          <a:prstGeom prst="rect">
            <a:avLst/>
          </a:prstGeom>
        </p:spPr>
        <p:txBody>
          <a:bodyPr vert="horz" lIns="91440" tIns="45720" rIns="91440" bIns="45720" rtlCol="0"/>
          <a:lstStyle>
            <a:lvl1pPr algn="r">
              <a:defRPr sz="1200"/>
            </a:lvl1pPr>
          </a:lstStyle>
          <a:p>
            <a:fld id="{3D523724-7DCC-44FC-B192-0450E89EDEAE}" type="datetimeFigureOut">
              <a:rPr lang="zh-TW" altLang="en-US" smtClean="0">
                <a:ea typeface="標楷體" panose="03000509000000000000" pitchFamily="65" charset="-120"/>
              </a:rPr>
              <a:t>2020/6/25</a:t>
            </a:fld>
            <a:endParaRPr lang="zh-TW" altLang="en-US" dirty="0">
              <a:ea typeface="標楷體" panose="03000509000000000000" pitchFamily="65" charset="-120"/>
            </a:endParaRPr>
          </a:p>
        </p:txBody>
      </p:sp>
      <p:sp>
        <p:nvSpPr>
          <p:cNvPr id="4" name="頁尾版面配置區 3"/>
          <p:cNvSpPr>
            <a:spLocks noGrp="1"/>
          </p:cNvSpPr>
          <p:nvPr>
            <p:ph type="ftr" sz="quarter" idx="2"/>
          </p:nvPr>
        </p:nvSpPr>
        <p:spPr>
          <a:xfrm>
            <a:off x="0" y="9371285"/>
            <a:ext cx="2918831" cy="493316"/>
          </a:xfrm>
          <a:prstGeom prst="rect">
            <a:avLst/>
          </a:prstGeom>
        </p:spPr>
        <p:txBody>
          <a:bodyPr vert="horz" lIns="91440" tIns="45720" rIns="91440" bIns="45720" rtlCol="0" anchor="b"/>
          <a:lstStyle>
            <a:lvl1pPr algn="l">
              <a:defRPr sz="1200"/>
            </a:lvl1pPr>
          </a:lstStyle>
          <a:p>
            <a:endParaRPr lang="zh-TW" altLang="en-US" dirty="0">
              <a:ea typeface="標楷體" panose="03000509000000000000" pitchFamily="65" charset="-120"/>
            </a:endParaRPr>
          </a:p>
        </p:txBody>
      </p:sp>
      <p:sp>
        <p:nvSpPr>
          <p:cNvPr id="5" name="投影片編號版面配置區 4"/>
          <p:cNvSpPr>
            <a:spLocks noGrp="1"/>
          </p:cNvSpPr>
          <p:nvPr>
            <p:ph type="sldNum" sz="quarter" idx="3"/>
          </p:nvPr>
        </p:nvSpPr>
        <p:spPr>
          <a:xfrm>
            <a:off x="3815373" y="9371285"/>
            <a:ext cx="2918831" cy="493316"/>
          </a:xfrm>
          <a:prstGeom prst="rect">
            <a:avLst/>
          </a:prstGeom>
        </p:spPr>
        <p:txBody>
          <a:bodyPr vert="horz" lIns="91440" tIns="45720" rIns="91440" bIns="45720" rtlCol="0" anchor="b"/>
          <a:lstStyle>
            <a:lvl1pPr algn="r">
              <a:defRPr sz="1200"/>
            </a:lvl1pPr>
          </a:lstStyle>
          <a:p>
            <a:fld id="{A1A421C2-D558-4786-8584-0A42442B4071}" type="slidenum">
              <a:rPr lang="zh-TW" altLang="en-US" smtClean="0">
                <a:ea typeface="標楷體" panose="03000509000000000000" pitchFamily="65" charset="-120"/>
              </a:rPr>
              <a:t>‹#›</a:t>
            </a:fld>
            <a:endParaRPr lang="zh-TW" altLang="en-US" dirty="0">
              <a:ea typeface="標楷體" panose="03000509000000000000" pitchFamily="65" charset="-120"/>
            </a:endParaRPr>
          </a:p>
        </p:txBody>
      </p:sp>
    </p:spTree>
    <p:extLst>
      <p:ext uri="{BB962C8B-B14F-4D97-AF65-F5344CB8AC3E}">
        <p14:creationId xmlns:p14="http://schemas.microsoft.com/office/powerpoint/2010/main" val="2309171367"/>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jpg>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jpeg>
</file>

<file path=ppt/media/image6.jpe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18831" cy="493316"/>
          </a:xfrm>
          <a:prstGeom prst="rect">
            <a:avLst/>
          </a:prstGeom>
        </p:spPr>
        <p:txBody>
          <a:bodyPr vert="horz" lIns="91440" tIns="45720" rIns="91440" bIns="45720" rtlCol="0"/>
          <a:lstStyle>
            <a:lvl1pPr algn="l">
              <a:defRPr sz="1200">
                <a:ea typeface="標楷體" panose="03000509000000000000" pitchFamily="65" charset="-120"/>
              </a:defRPr>
            </a:lvl1pPr>
          </a:lstStyle>
          <a:p>
            <a:endParaRPr lang="zh-TW" altLang="en-US" dirty="0"/>
          </a:p>
        </p:txBody>
      </p:sp>
      <p:sp>
        <p:nvSpPr>
          <p:cNvPr id="3" name="日期版面配置區 2"/>
          <p:cNvSpPr>
            <a:spLocks noGrp="1"/>
          </p:cNvSpPr>
          <p:nvPr>
            <p:ph type="dt" idx="1"/>
          </p:nvPr>
        </p:nvSpPr>
        <p:spPr>
          <a:xfrm>
            <a:off x="3815373" y="0"/>
            <a:ext cx="2918831" cy="493316"/>
          </a:xfrm>
          <a:prstGeom prst="rect">
            <a:avLst/>
          </a:prstGeom>
        </p:spPr>
        <p:txBody>
          <a:bodyPr vert="horz" lIns="91440" tIns="45720" rIns="91440" bIns="45720" rtlCol="0"/>
          <a:lstStyle>
            <a:lvl1pPr algn="r">
              <a:defRPr sz="1200">
                <a:ea typeface="標楷體" panose="03000509000000000000" pitchFamily="65" charset="-120"/>
              </a:defRPr>
            </a:lvl1pPr>
          </a:lstStyle>
          <a:p>
            <a:fld id="{33C6E176-6976-46F5-862E-5E9B90003857}" type="datetimeFigureOut">
              <a:rPr lang="zh-TW" altLang="en-US" smtClean="0"/>
              <a:pPr/>
              <a:t>2020/6/25</a:t>
            </a:fld>
            <a:endParaRPr lang="zh-TW" altLang="en-US" dirty="0"/>
          </a:p>
        </p:txBody>
      </p:sp>
      <p:sp>
        <p:nvSpPr>
          <p:cNvPr id="4" name="投影片圖像版面配置區 3"/>
          <p:cNvSpPr>
            <a:spLocks noGrp="1" noRot="1" noChangeAspect="1"/>
          </p:cNvSpPr>
          <p:nvPr>
            <p:ph type="sldImg" idx="2"/>
          </p:nvPr>
        </p:nvSpPr>
        <p:spPr>
          <a:xfrm>
            <a:off x="79375" y="739775"/>
            <a:ext cx="6577013" cy="3700463"/>
          </a:xfrm>
          <a:prstGeom prst="rect">
            <a:avLst/>
          </a:prstGeom>
          <a:noFill/>
          <a:ln w="12700">
            <a:solidFill>
              <a:prstClr val="black"/>
            </a:solidFill>
          </a:ln>
        </p:spPr>
        <p:txBody>
          <a:bodyPr vert="horz" lIns="91440" tIns="45720" rIns="91440" bIns="45720" rtlCol="0" anchor="ctr"/>
          <a:lstStyle/>
          <a:p>
            <a:endParaRPr lang="zh-TW" altLang="en-US" dirty="0"/>
          </a:p>
        </p:txBody>
      </p:sp>
      <p:sp>
        <p:nvSpPr>
          <p:cNvPr id="5" name="備忘稿版面配置區 4"/>
          <p:cNvSpPr>
            <a:spLocks noGrp="1"/>
          </p:cNvSpPr>
          <p:nvPr>
            <p:ph type="body" sz="quarter" idx="3"/>
          </p:nvPr>
        </p:nvSpPr>
        <p:spPr>
          <a:xfrm>
            <a:off x="673577" y="4686499"/>
            <a:ext cx="5388610" cy="4439841"/>
          </a:xfrm>
          <a:prstGeom prst="rect">
            <a:avLst/>
          </a:prstGeom>
        </p:spPr>
        <p:txBody>
          <a:bodyPr vert="horz" lIns="91440" tIns="45720" rIns="91440" bIns="45720" rtlCol="0"/>
          <a:lstStyle/>
          <a:p>
            <a:pPr lvl="0"/>
            <a:r>
              <a:rPr lang="zh-TW" altLang="en-US" dirty="0"/>
              <a:t>按一下以編輯母片文字樣式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
        <p:nvSpPr>
          <p:cNvPr id="6" name="頁尾版面配置區 5"/>
          <p:cNvSpPr>
            <a:spLocks noGrp="1"/>
          </p:cNvSpPr>
          <p:nvPr>
            <p:ph type="ftr" sz="quarter" idx="4"/>
          </p:nvPr>
        </p:nvSpPr>
        <p:spPr>
          <a:xfrm>
            <a:off x="0" y="9371285"/>
            <a:ext cx="2918831" cy="493316"/>
          </a:xfrm>
          <a:prstGeom prst="rect">
            <a:avLst/>
          </a:prstGeom>
        </p:spPr>
        <p:txBody>
          <a:bodyPr vert="horz" lIns="91440" tIns="45720" rIns="91440" bIns="45720" rtlCol="0" anchor="b"/>
          <a:lstStyle>
            <a:lvl1pPr algn="l">
              <a:defRPr sz="1200">
                <a:ea typeface="標楷體" panose="03000509000000000000" pitchFamily="65" charset="-120"/>
              </a:defRPr>
            </a:lvl1pPr>
          </a:lstStyle>
          <a:p>
            <a:endParaRPr lang="zh-TW" altLang="en-US" dirty="0"/>
          </a:p>
        </p:txBody>
      </p:sp>
      <p:sp>
        <p:nvSpPr>
          <p:cNvPr id="7" name="投影片編號版面配置區 6"/>
          <p:cNvSpPr>
            <a:spLocks noGrp="1"/>
          </p:cNvSpPr>
          <p:nvPr>
            <p:ph type="sldNum" sz="quarter" idx="5"/>
          </p:nvPr>
        </p:nvSpPr>
        <p:spPr>
          <a:xfrm>
            <a:off x="3815373" y="9371285"/>
            <a:ext cx="2918831" cy="493316"/>
          </a:xfrm>
          <a:prstGeom prst="rect">
            <a:avLst/>
          </a:prstGeom>
        </p:spPr>
        <p:txBody>
          <a:bodyPr vert="horz" lIns="91440" tIns="45720" rIns="91440" bIns="45720" rtlCol="0" anchor="b"/>
          <a:lstStyle>
            <a:lvl1pPr algn="r">
              <a:defRPr sz="1200">
                <a:ea typeface="標楷體" panose="03000509000000000000" pitchFamily="65" charset="-120"/>
              </a:defRPr>
            </a:lvl1pPr>
          </a:lstStyle>
          <a:p>
            <a:fld id="{09A9A93F-67FB-4380-890C-3C320958FFE6}" type="slidenum">
              <a:rPr lang="zh-TW" altLang="en-US" smtClean="0"/>
              <a:pPr/>
              <a:t>‹#›</a:t>
            </a:fld>
            <a:endParaRPr lang="zh-TW" altLang="en-US" dirty="0"/>
          </a:p>
        </p:txBody>
      </p:sp>
    </p:spTree>
    <p:extLst>
      <p:ext uri="{BB962C8B-B14F-4D97-AF65-F5344CB8AC3E}">
        <p14:creationId xmlns:p14="http://schemas.microsoft.com/office/powerpoint/2010/main" val="27459878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標楷體" panose="03000509000000000000" pitchFamily="65" charset="-120"/>
        <a:cs typeface="+mn-cs"/>
      </a:defRPr>
    </a:lvl1pPr>
    <a:lvl2pPr marL="457200" algn="l" defTabSz="914400" rtl="0" eaLnBrk="1" latinLnBrk="0" hangingPunct="1">
      <a:defRPr sz="1200" kern="1200">
        <a:solidFill>
          <a:schemeClr val="tx1"/>
        </a:solidFill>
        <a:latin typeface="+mn-lt"/>
        <a:ea typeface="標楷體" panose="03000509000000000000" pitchFamily="65" charset="-120"/>
        <a:cs typeface="+mn-cs"/>
      </a:defRPr>
    </a:lvl2pPr>
    <a:lvl3pPr marL="914400" algn="l" defTabSz="914400" rtl="0" eaLnBrk="1" latinLnBrk="0" hangingPunct="1">
      <a:defRPr sz="1200" kern="1200">
        <a:solidFill>
          <a:schemeClr val="tx1"/>
        </a:solidFill>
        <a:latin typeface="+mn-lt"/>
        <a:ea typeface="標楷體" panose="03000509000000000000" pitchFamily="65" charset="-120"/>
        <a:cs typeface="+mn-cs"/>
      </a:defRPr>
    </a:lvl3pPr>
    <a:lvl4pPr marL="1371600" algn="l" defTabSz="914400" rtl="0" eaLnBrk="1" latinLnBrk="0" hangingPunct="1">
      <a:defRPr sz="1200" kern="1200">
        <a:solidFill>
          <a:schemeClr val="tx1"/>
        </a:solidFill>
        <a:latin typeface="+mn-lt"/>
        <a:ea typeface="標楷體" panose="03000509000000000000" pitchFamily="65" charset="-120"/>
        <a:cs typeface="+mn-cs"/>
      </a:defRPr>
    </a:lvl4pPr>
    <a:lvl5pPr marL="1828800" algn="l" defTabSz="914400" rtl="0" eaLnBrk="1" latinLnBrk="0" hangingPunct="1">
      <a:defRPr sz="1200" kern="1200">
        <a:solidFill>
          <a:schemeClr val="tx1"/>
        </a:solidFill>
        <a:latin typeface="+mn-lt"/>
        <a:ea typeface="標楷體" panose="03000509000000000000" pitchFamily="65" charset="-12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79375" y="739775"/>
            <a:ext cx="6577013" cy="3700463"/>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09A9A93F-67FB-4380-890C-3C320958FFE6}" type="slidenum">
              <a:rPr lang="zh-TW" altLang="en-US" smtClean="0"/>
              <a:t>1</a:t>
            </a:fld>
            <a:endParaRPr lang="zh-TW" altLang="en-US"/>
          </a:p>
        </p:txBody>
      </p:sp>
    </p:spTree>
    <p:extLst>
      <p:ext uri="{BB962C8B-B14F-4D97-AF65-F5344CB8AC3E}">
        <p14:creationId xmlns:p14="http://schemas.microsoft.com/office/powerpoint/2010/main" val="6052423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接著我們對資料做</a:t>
            </a:r>
            <a:r>
              <a:rPr lang="en-US" altLang="zh-TW" dirty="0"/>
              <a:t>encoding</a:t>
            </a:r>
            <a:r>
              <a:rPr lang="zh-TW" altLang="en-US" dirty="0"/>
              <a:t>的處理，這一步是因為很多</a:t>
            </a:r>
            <a:r>
              <a:rPr lang="en-US" altLang="zh-TW" dirty="0"/>
              <a:t>model</a:t>
            </a:r>
            <a:r>
              <a:rPr lang="zh-TW" altLang="en-US" dirty="0"/>
              <a:t>沒有辦法直接處理</a:t>
            </a:r>
            <a:r>
              <a:rPr lang="en-US" altLang="zh-TW" dirty="0"/>
              <a:t>categorical</a:t>
            </a:r>
            <a:r>
              <a:rPr lang="zh-TW" altLang="en-US" dirty="0"/>
              <a:t>的資料，這邊我們選擇的是</a:t>
            </a:r>
            <a:r>
              <a:rPr lang="en-US" altLang="zh-TW" dirty="0"/>
              <a:t>target encoding</a:t>
            </a:r>
            <a:r>
              <a:rPr lang="zh-TW" altLang="en-US" dirty="0"/>
              <a:t>原因是很多</a:t>
            </a:r>
            <a:r>
              <a:rPr lang="en-US" altLang="zh-TW" dirty="0"/>
              <a:t>feature</a:t>
            </a:r>
            <a:r>
              <a:rPr lang="zh-TW" altLang="en-US" dirty="0"/>
              <a:t>都有很多的類別，用</a:t>
            </a:r>
            <a:r>
              <a:rPr lang="en-US" altLang="zh-TW" dirty="0"/>
              <a:t>one hot encoding</a:t>
            </a:r>
            <a:r>
              <a:rPr lang="zh-TW" altLang="en-US" dirty="0"/>
              <a:t>會讓資料過於龐大，相關的</a:t>
            </a:r>
            <a:r>
              <a:rPr lang="en-US" altLang="zh-TW" dirty="0"/>
              <a:t>ref</a:t>
            </a:r>
            <a:r>
              <a:rPr lang="zh-TW" altLang="en-US" dirty="0"/>
              <a:t>都放在</a:t>
            </a:r>
            <a:r>
              <a:rPr lang="en-US" altLang="zh-TW" dirty="0"/>
              <a:t>notebook</a:t>
            </a:r>
            <a:r>
              <a:rPr lang="zh-TW" altLang="en-US" dirty="0"/>
              <a:t>檔上。</a:t>
            </a:r>
            <a:endParaRPr lang="en-US" altLang="zh-TW" dirty="0"/>
          </a:p>
        </p:txBody>
      </p:sp>
      <p:sp>
        <p:nvSpPr>
          <p:cNvPr id="4" name="投影片編號版面配置區 3"/>
          <p:cNvSpPr>
            <a:spLocks noGrp="1"/>
          </p:cNvSpPr>
          <p:nvPr>
            <p:ph type="sldNum" sz="quarter" idx="5"/>
          </p:nvPr>
        </p:nvSpPr>
        <p:spPr/>
        <p:txBody>
          <a:bodyPr/>
          <a:lstStyle/>
          <a:p>
            <a:fld id="{09A9A93F-67FB-4380-890C-3C320958FFE6}" type="slidenum">
              <a:rPr lang="zh-TW" altLang="en-US" smtClean="0"/>
              <a:pPr/>
              <a:t>17</a:t>
            </a:fld>
            <a:endParaRPr lang="zh-TW" altLang="en-US" dirty="0"/>
          </a:p>
        </p:txBody>
      </p:sp>
    </p:spTree>
    <p:extLst>
      <p:ext uri="{BB962C8B-B14F-4D97-AF65-F5344CB8AC3E}">
        <p14:creationId xmlns:p14="http://schemas.microsoft.com/office/powerpoint/2010/main" val="34053843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關於</a:t>
            </a:r>
            <a:r>
              <a:rPr lang="en-US" altLang="zh-TW" dirty="0"/>
              <a:t>baseline</a:t>
            </a:r>
            <a:r>
              <a:rPr lang="zh-TW" altLang="en-US" dirty="0"/>
              <a:t>的部分 我們使用的</a:t>
            </a:r>
            <a:r>
              <a:rPr lang="en-US" altLang="zh-TW" dirty="0"/>
              <a:t>data</a:t>
            </a:r>
            <a:r>
              <a:rPr lang="zh-TW" altLang="en-US" dirty="0"/>
              <a:t>是將標記後的資料值僅進行</a:t>
            </a:r>
            <a:r>
              <a:rPr lang="en-US" altLang="zh-TW" dirty="0"/>
              <a:t>oversampling</a:t>
            </a:r>
            <a:r>
              <a:rPr lang="zh-TW" altLang="en-US" dirty="0"/>
              <a:t>及</a:t>
            </a:r>
            <a:r>
              <a:rPr lang="en-US" altLang="zh-TW" dirty="0" err="1"/>
              <a:t>target_encoding</a:t>
            </a:r>
            <a:r>
              <a:rPr lang="zh-TW" altLang="en-US" dirty="0"/>
              <a:t>、並未額外進行特徵工程及</a:t>
            </a:r>
            <a:r>
              <a:rPr lang="en-US" altLang="zh-TW" dirty="0"/>
              <a:t>scaling</a:t>
            </a:r>
            <a:r>
              <a:rPr lang="zh-TW" altLang="en-US" dirty="0"/>
              <a:t>的動作</a:t>
            </a:r>
            <a:endParaRPr lang="en-US" altLang="zh-TW" dirty="0"/>
          </a:p>
          <a:p>
            <a:r>
              <a:rPr lang="zh-TW" altLang="en-US" dirty="0"/>
              <a:t>模型部份為了容易解釋則採用</a:t>
            </a:r>
            <a:r>
              <a:rPr lang="en-US" altLang="zh-TW" dirty="0" err="1"/>
              <a:t>Decisiontree</a:t>
            </a:r>
            <a:r>
              <a:rPr lang="zh-TW" altLang="en-US" dirty="0"/>
              <a:t>，並緊調整</a:t>
            </a:r>
            <a:r>
              <a:rPr lang="en-US" altLang="zh-TW" dirty="0"/>
              <a:t>tree</a:t>
            </a:r>
            <a:r>
              <a:rPr lang="zh-TW" altLang="en-US" dirty="0"/>
              <a:t>的深度以防</a:t>
            </a:r>
            <a:r>
              <a:rPr lang="en-US" altLang="zh-TW" dirty="0"/>
              <a:t>overfitting</a:t>
            </a:r>
          </a:p>
          <a:p>
            <a:r>
              <a:rPr lang="zh-TW" altLang="en-US" dirty="0"/>
              <a:t>結果可以看到在深度設為</a:t>
            </a:r>
            <a:r>
              <a:rPr lang="en-US" altLang="zh-TW" dirty="0"/>
              <a:t>10</a:t>
            </a:r>
            <a:r>
              <a:rPr lang="zh-TW" altLang="en-US" dirty="0"/>
              <a:t>的時候</a:t>
            </a:r>
            <a:r>
              <a:rPr lang="en-US" altLang="zh-TW" dirty="0"/>
              <a:t>pos</a:t>
            </a:r>
            <a:r>
              <a:rPr lang="zh-TW" altLang="en-US" dirty="0"/>
              <a:t>的</a:t>
            </a:r>
            <a:r>
              <a:rPr lang="en-US" altLang="zh-TW" dirty="0" err="1"/>
              <a:t>precison</a:t>
            </a:r>
            <a:r>
              <a:rPr lang="en-US" altLang="zh-TW" dirty="0"/>
              <a:t> rate</a:t>
            </a:r>
            <a:r>
              <a:rPr lang="zh-TW" altLang="en-US" dirty="0"/>
              <a:t>為</a:t>
            </a:r>
            <a:r>
              <a:rPr lang="en-US" altLang="zh-TW" dirty="0"/>
              <a:t>0.91</a:t>
            </a:r>
            <a:r>
              <a:rPr lang="zh-TW" altLang="en-US" dirty="0"/>
              <a:t> </a:t>
            </a:r>
            <a:r>
              <a:rPr lang="en-US" altLang="zh-TW" dirty="0"/>
              <a:t>recall</a:t>
            </a:r>
            <a:r>
              <a:rPr lang="zh-TW" altLang="en-US" dirty="0"/>
              <a:t> </a:t>
            </a:r>
            <a:r>
              <a:rPr lang="en-US" altLang="zh-TW" dirty="0"/>
              <a:t>rate</a:t>
            </a:r>
            <a:r>
              <a:rPr lang="zh-TW" altLang="en-US" dirty="0"/>
              <a:t>僅為</a:t>
            </a:r>
            <a:r>
              <a:rPr lang="en-US" altLang="zh-TW" dirty="0"/>
              <a:t>0.84</a:t>
            </a:r>
          </a:p>
          <a:p>
            <a:r>
              <a:rPr lang="zh-TW" altLang="en-US" dirty="0"/>
              <a:t>右方則根據</a:t>
            </a:r>
            <a:r>
              <a:rPr lang="en-US" altLang="zh-TW" dirty="0"/>
              <a:t>feature importance</a:t>
            </a:r>
            <a:r>
              <a:rPr lang="zh-TW" altLang="en-US" dirty="0"/>
              <a:t>案大小列出重要的</a:t>
            </a:r>
            <a:r>
              <a:rPr lang="en-US" altLang="zh-TW" dirty="0"/>
              <a:t>feature</a:t>
            </a:r>
          </a:p>
          <a:p>
            <a:endParaRPr lang="en-US" altLang="zh-TW" dirty="0"/>
          </a:p>
        </p:txBody>
      </p:sp>
      <p:sp>
        <p:nvSpPr>
          <p:cNvPr id="4" name="投影片編號版面配置區 3"/>
          <p:cNvSpPr>
            <a:spLocks noGrp="1"/>
          </p:cNvSpPr>
          <p:nvPr>
            <p:ph type="sldNum" sz="quarter" idx="5"/>
          </p:nvPr>
        </p:nvSpPr>
        <p:spPr/>
        <p:txBody>
          <a:bodyPr/>
          <a:lstStyle/>
          <a:p>
            <a:fld id="{09A9A93F-67FB-4380-890C-3C320958FFE6}" type="slidenum">
              <a:rPr lang="zh-TW" altLang="en-US" smtClean="0"/>
              <a:pPr/>
              <a:t>20</a:t>
            </a:fld>
            <a:endParaRPr lang="zh-TW" altLang="en-US" dirty="0"/>
          </a:p>
        </p:txBody>
      </p:sp>
    </p:spTree>
    <p:extLst>
      <p:ext uri="{BB962C8B-B14F-4D97-AF65-F5344CB8AC3E}">
        <p14:creationId xmlns:p14="http://schemas.microsoft.com/office/powerpoint/2010/main" val="3032745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接著我們進入模型訓練的部分，首先我們先建立一個</a:t>
            </a:r>
            <a:r>
              <a:rPr lang="en-US" altLang="zh-TW" dirty="0"/>
              <a:t>pipeline</a:t>
            </a:r>
            <a:r>
              <a:rPr lang="zh-TW" altLang="en-US" dirty="0"/>
              <a:t>，這一步是為了讓模型訓練的流程容易重製，我們可以在前面加上不同的</a:t>
            </a:r>
            <a:r>
              <a:rPr lang="en-US" altLang="zh-TW" dirty="0"/>
              <a:t>transformation</a:t>
            </a:r>
            <a:r>
              <a:rPr lang="zh-TW" altLang="en-US" dirty="0"/>
              <a:t>，像是</a:t>
            </a:r>
            <a:r>
              <a:rPr lang="en-US" altLang="zh-TW" dirty="0"/>
              <a:t>normalization</a:t>
            </a:r>
            <a:r>
              <a:rPr lang="zh-TW" altLang="en-US" dirty="0"/>
              <a:t>或</a:t>
            </a:r>
            <a:r>
              <a:rPr lang="en-US" altLang="zh-TW" dirty="0" err="1"/>
              <a:t>pca</a:t>
            </a:r>
            <a:r>
              <a:rPr lang="zh-TW" altLang="en-US" dirty="0"/>
              <a:t>，有點像在</a:t>
            </a:r>
            <a:r>
              <a:rPr lang="en-US" altLang="zh-TW" dirty="0" err="1"/>
              <a:t>DeepLearning</a:t>
            </a:r>
            <a:r>
              <a:rPr lang="zh-TW" altLang="en-US" dirty="0"/>
              <a:t>中不同的</a:t>
            </a:r>
            <a:r>
              <a:rPr lang="en-US" altLang="zh-TW" dirty="0"/>
              <a:t>layer</a:t>
            </a:r>
            <a:r>
              <a:rPr lang="zh-TW" altLang="en-US" dirty="0"/>
              <a:t>，相關的</a:t>
            </a:r>
            <a:r>
              <a:rPr lang="en-US" altLang="zh-TW" dirty="0"/>
              <a:t>ref</a:t>
            </a:r>
            <a:r>
              <a:rPr lang="zh-TW" altLang="en-US" dirty="0"/>
              <a:t>我們放在投影片右下方</a:t>
            </a:r>
            <a:endParaRPr lang="en-US" dirty="0"/>
          </a:p>
        </p:txBody>
      </p:sp>
      <p:sp>
        <p:nvSpPr>
          <p:cNvPr id="4" name="投影片編號版面配置區 3"/>
          <p:cNvSpPr>
            <a:spLocks noGrp="1"/>
          </p:cNvSpPr>
          <p:nvPr>
            <p:ph type="sldNum" sz="quarter" idx="5"/>
          </p:nvPr>
        </p:nvSpPr>
        <p:spPr/>
        <p:txBody>
          <a:bodyPr/>
          <a:lstStyle/>
          <a:p>
            <a:fld id="{09A9A93F-67FB-4380-890C-3C320958FFE6}" type="slidenum">
              <a:rPr lang="zh-TW" altLang="en-US" smtClean="0"/>
              <a:pPr/>
              <a:t>21</a:t>
            </a:fld>
            <a:endParaRPr lang="zh-TW" altLang="en-US" dirty="0"/>
          </a:p>
        </p:txBody>
      </p:sp>
    </p:spTree>
    <p:extLst>
      <p:ext uri="{BB962C8B-B14F-4D97-AF65-F5344CB8AC3E}">
        <p14:creationId xmlns:p14="http://schemas.microsoft.com/office/powerpoint/2010/main" val="5383825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接著我們建立一個</a:t>
            </a:r>
            <a:r>
              <a:rPr lang="en-US" altLang="zh-TW" dirty="0" err="1"/>
              <a:t>gridsearchcv</a:t>
            </a:r>
            <a:r>
              <a:rPr lang="zh-TW" altLang="en-US" dirty="0"/>
              <a:t>的</a:t>
            </a:r>
            <a:r>
              <a:rPr lang="en-US" altLang="zh-TW" dirty="0"/>
              <a:t>instance</a:t>
            </a:r>
            <a:r>
              <a:rPr lang="zh-TW" altLang="en-US" dirty="0"/>
              <a:t>，這可以幫助我們在我們設定的參數空間內搜尋最佳的參數配置，如圖中我們共有</a:t>
            </a:r>
            <a:r>
              <a:rPr lang="en-US" altLang="zh-TW" dirty="0"/>
              <a:t>2*5*3*3</a:t>
            </a:r>
            <a:r>
              <a:rPr lang="zh-TW" altLang="en-US" dirty="0"/>
              <a:t>共</a:t>
            </a:r>
            <a:r>
              <a:rPr lang="en-US" altLang="zh-TW" dirty="0"/>
              <a:t>90</a:t>
            </a:r>
            <a:r>
              <a:rPr lang="zh-TW" altLang="en-US" dirty="0"/>
              <a:t>種配置的可能，同時我們也可以</a:t>
            </a:r>
            <a:r>
              <a:rPr lang="en-US" altLang="zh-TW" dirty="0" err="1"/>
              <a:t>cross_validation</a:t>
            </a:r>
            <a:r>
              <a:rPr lang="zh-TW" altLang="en-US" dirty="0"/>
              <a:t>來看模型的</a:t>
            </a:r>
            <a:r>
              <a:rPr lang="en-US" altLang="zh-TW" dirty="0"/>
              <a:t>score</a:t>
            </a:r>
            <a:endParaRPr lang="en-US" dirty="0"/>
          </a:p>
        </p:txBody>
      </p:sp>
      <p:sp>
        <p:nvSpPr>
          <p:cNvPr id="4" name="投影片編號版面配置區 3"/>
          <p:cNvSpPr>
            <a:spLocks noGrp="1"/>
          </p:cNvSpPr>
          <p:nvPr>
            <p:ph type="sldNum" sz="quarter" idx="5"/>
          </p:nvPr>
        </p:nvSpPr>
        <p:spPr/>
        <p:txBody>
          <a:bodyPr/>
          <a:lstStyle/>
          <a:p>
            <a:fld id="{09A9A93F-67FB-4380-890C-3C320958FFE6}" type="slidenum">
              <a:rPr lang="zh-TW" altLang="en-US" smtClean="0"/>
              <a:pPr/>
              <a:t>22</a:t>
            </a:fld>
            <a:endParaRPr lang="zh-TW" altLang="en-US" dirty="0"/>
          </a:p>
        </p:txBody>
      </p:sp>
    </p:spTree>
    <p:extLst>
      <p:ext uri="{BB962C8B-B14F-4D97-AF65-F5344CB8AC3E}">
        <p14:creationId xmlns:p14="http://schemas.microsoft.com/office/powerpoint/2010/main" val="27239318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關於結果的部份我們可以看到儘管由於算力限制我們無法大範圍的搜索參數空間來調參，但透過特徵工程及</a:t>
            </a:r>
            <a:r>
              <a:rPr lang="en-US" altLang="zh-TW" dirty="0"/>
              <a:t>scaling</a:t>
            </a:r>
            <a:r>
              <a:rPr lang="zh-TW" altLang="en-US" dirty="0"/>
              <a:t>就讓我們</a:t>
            </a:r>
            <a:r>
              <a:rPr lang="en-US" altLang="zh-TW" dirty="0"/>
              <a:t>positive</a:t>
            </a:r>
            <a:r>
              <a:rPr lang="zh-TW" altLang="en-US" dirty="0"/>
              <a:t>的</a:t>
            </a:r>
            <a:r>
              <a:rPr lang="en-US" altLang="zh-TW" dirty="0"/>
              <a:t>recall rate</a:t>
            </a:r>
            <a:r>
              <a:rPr lang="zh-TW" altLang="en-US" dirty="0"/>
              <a:t>上升了將近</a:t>
            </a:r>
            <a:r>
              <a:rPr lang="en-US" altLang="zh-TW" dirty="0"/>
              <a:t>10%</a:t>
            </a:r>
            <a:endParaRPr lang="en-US" dirty="0"/>
          </a:p>
        </p:txBody>
      </p:sp>
      <p:sp>
        <p:nvSpPr>
          <p:cNvPr id="4" name="投影片編號版面配置區 3"/>
          <p:cNvSpPr>
            <a:spLocks noGrp="1"/>
          </p:cNvSpPr>
          <p:nvPr>
            <p:ph type="sldNum" sz="quarter" idx="5"/>
          </p:nvPr>
        </p:nvSpPr>
        <p:spPr/>
        <p:txBody>
          <a:bodyPr/>
          <a:lstStyle/>
          <a:p>
            <a:fld id="{09A9A93F-67FB-4380-890C-3C320958FFE6}" type="slidenum">
              <a:rPr lang="zh-TW" altLang="en-US" smtClean="0"/>
              <a:pPr/>
              <a:t>24</a:t>
            </a:fld>
            <a:endParaRPr lang="zh-TW" altLang="en-US" dirty="0"/>
          </a:p>
        </p:txBody>
      </p:sp>
    </p:spTree>
    <p:extLst>
      <p:ext uri="{BB962C8B-B14F-4D97-AF65-F5344CB8AC3E}">
        <p14:creationId xmlns:p14="http://schemas.microsoft.com/office/powerpoint/2010/main" val="12902232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en-US" dirty="0"/>
          </a:p>
        </p:txBody>
      </p:sp>
      <p:sp>
        <p:nvSpPr>
          <p:cNvPr id="4" name="投影片編號版面配置區 3"/>
          <p:cNvSpPr>
            <a:spLocks noGrp="1"/>
          </p:cNvSpPr>
          <p:nvPr>
            <p:ph type="sldNum" sz="quarter" idx="5"/>
          </p:nvPr>
        </p:nvSpPr>
        <p:spPr/>
        <p:txBody>
          <a:bodyPr/>
          <a:lstStyle/>
          <a:p>
            <a:fld id="{09A9A93F-67FB-4380-890C-3C320958FFE6}" type="slidenum">
              <a:rPr lang="zh-TW" altLang="en-US" smtClean="0"/>
              <a:pPr/>
              <a:t>31</a:t>
            </a:fld>
            <a:endParaRPr lang="zh-TW" altLang="en-US" dirty="0"/>
          </a:p>
        </p:txBody>
      </p:sp>
    </p:spTree>
    <p:extLst>
      <p:ext uri="{BB962C8B-B14F-4D97-AF65-F5344CB8AC3E}">
        <p14:creationId xmlns:p14="http://schemas.microsoft.com/office/powerpoint/2010/main" val="3410617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最後總結一下我們的貢獻，我們建立一套可以依循的資料處理流程以及模型訓練過程，並且找出幾個由原本資料無法直接察覺的特徵，也建立一個表現還可以的模型，未來南山若想對這方面的議題做更多預測或優化，也可以直接參考我們的流程，以上是我們的報告，謝謝大家。</a:t>
            </a:r>
            <a:endParaRPr lang="en-US" dirty="0"/>
          </a:p>
        </p:txBody>
      </p:sp>
      <p:sp>
        <p:nvSpPr>
          <p:cNvPr id="4" name="投影片編號版面配置區 3"/>
          <p:cNvSpPr>
            <a:spLocks noGrp="1"/>
          </p:cNvSpPr>
          <p:nvPr>
            <p:ph type="sldNum" sz="quarter" idx="5"/>
          </p:nvPr>
        </p:nvSpPr>
        <p:spPr/>
        <p:txBody>
          <a:bodyPr/>
          <a:lstStyle/>
          <a:p>
            <a:fld id="{09A9A93F-67FB-4380-890C-3C320958FFE6}" type="slidenum">
              <a:rPr lang="zh-TW" altLang="en-US" smtClean="0"/>
              <a:pPr/>
              <a:t>32</a:t>
            </a:fld>
            <a:endParaRPr lang="zh-TW" altLang="en-US" dirty="0"/>
          </a:p>
        </p:txBody>
      </p:sp>
    </p:spTree>
    <p:extLst>
      <p:ext uri="{BB962C8B-B14F-4D97-AF65-F5344CB8AC3E}">
        <p14:creationId xmlns:p14="http://schemas.microsoft.com/office/powerpoint/2010/main" val="33177835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接下來是</a:t>
            </a:r>
            <a:r>
              <a:rPr lang="en-US" altLang="zh-TW" dirty="0"/>
              <a:t>EDA</a:t>
            </a:r>
            <a:r>
              <a:rPr lang="zh-TW" altLang="en-US" dirty="0"/>
              <a:t>的部分，這次我們總共拿到四份資料，分別是理賠檔、再購檔、客戶屬性檔、客戶關係檔，透過</a:t>
            </a:r>
            <a:r>
              <a:rPr lang="en-US" altLang="zh-TW" dirty="0"/>
              <a:t>EDA</a:t>
            </a:r>
            <a:r>
              <a:rPr lang="zh-TW" altLang="en-US" dirty="0"/>
              <a:t>我們可以加深我們對資料的了解，以利後面資料與處理以及模型訓練的部分，</a:t>
            </a:r>
            <a:endParaRPr lang="en-US" dirty="0"/>
          </a:p>
        </p:txBody>
      </p:sp>
      <p:sp>
        <p:nvSpPr>
          <p:cNvPr id="4" name="投影片編號版面配置區 3"/>
          <p:cNvSpPr>
            <a:spLocks noGrp="1"/>
          </p:cNvSpPr>
          <p:nvPr>
            <p:ph type="sldNum" sz="quarter" idx="5"/>
          </p:nvPr>
        </p:nvSpPr>
        <p:spPr/>
        <p:txBody>
          <a:bodyPr/>
          <a:lstStyle/>
          <a:p>
            <a:fld id="{09A9A93F-67FB-4380-890C-3C320958FFE6}" type="slidenum">
              <a:rPr lang="zh-TW" altLang="en-US" smtClean="0"/>
              <a:pPr/>
              <a:t>5</a:t>
            </a:fld>
            <a:endParaRPr lang="zh-TW" altLang="en-US" dirty="0"/>
          </a:p>
        </p:txBody>
      </p:sp>
    </p:spTree>
    <p:extLst>
      <p:ext uri="{BB962C8B-B14F-4D97-AF65-F5344CB8AC3E}">
        <p14:creationId xmlns:p14="http://schemas.microsoft.com/office/powerpoint/2010/main" val="1431615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這邊以理賠檔為例，理賠檔共有</a:t>
            </a:r>
            <a:r>
              <a:rPr lang="en-US" altLang="zh-TW" dirty="0"/>
              <a:t>23</a:t>
            </a:r>
            <a:r>
              <a:rPr lang="zh-TW" altLang="en-US" dirty="0"/>
              <a:t>萬筆資料，</a:t>
            </a:r>
            <a:r>
              <a:rPr lang="en-US" altLang="zh-TW" dirty="0"/>
              <a:t>13</a:t>
            </a:r>
            <a:r>
              <a:rPr lang="zh-TW" altLang="en-US" dirty="0"/>
              <a:t>個</a:t>
            </a:r>
            <a:r>
              <a:rPr lang="en-US" altLang="zh-TW" dirty="0"/>
              <a:t>feature</a:t>
            </a:r>
          </a:p>
          <a:p>
            <a:pPr marL="228600" indent="-228600">
              <a:buAutoNum type="arabicPeriod"/>
            </a:pPr>
            <a:r>
              <a:rPr lang="zh-TW" altLang="en-US" dirty="0"/>
              <a:t>第一步我們會先觀察缺值，並想之後該如何</a:t>
            </a:r>
            <a:r>
              <a:rPr lang="en-US" altLang="zh-TW" dirty="0"/>
              <a:t>fill</a:t>
            </a:r>
            <a:r>
              <a:rPr lang="zh-TW" altLang="en-US" dirty="0"/>
              <a:t>或是要直接刪掉</a:t>
            </a:r>
            <a:endParaRPr lang="en-US" altLang="zh-TW" dirty="0"/>
          </a:p>
          <a:p>
            <a:pPr marL="228600" indent="-228600">
              <a:buAutoNum type="arabicPeriod"/>
            </a:pPr>
            <a:r>
              <a:rPr lang="zh-TW" altLang="en-US" dirty="0"/>
              <a:t>接著我們會看各</a:t>
            </a:r>
            <a:r>
              <a:rPr lang="en-US" altLang="zh-TW" dirty="0"/>
              <a:t>feature</a:t>
            </a:r>
            <a:r>
              <a:rPr lang="zh-TW" altLang="en-US" dirty="0"/>
              <a:t>分布狀況，是否有哪些</a:t>
            </a:r>
            <a:r>
              <a:rPr lang="en-US" altLang="zh-TW" dirty="0"/>
              <a:t>feature</a:t>
            </a:r>
            <a:r>
              <a:rPr lang="zh-TW" altLang="en-US" dirty="0"/>
              <a:t>的某幾類特別少以及是否有</a:t>
            </a:r>
            <a:r>
              <a:rPr lang="en-US" altLang="zh-TW" dirty="0"/>
              <a:t>outlier</a:t>
            </a:r>
          </a:p>
          <a:p>
            <a:pPr marL="228600" indent="-228600">
              <a:buAutoNum type="arabicPeriod"/>
            </a:pPr>
            <a:r>
              <a:rPr lang="zh-TW" altLang="en-US" dirty="0"/>
              <a:t>最後會看</a:t>
            </a:r>
            <a:r>
              <a:rPr lang="en-US" dirty="0"/>
              <a:t>Feature</a:t>
            </a:r>
            <a:r>
              <a:rPr lang="zh-TW" altLang="en-US" dirty="0"/>
              <a:t>間的關係</a:t>
            </a:r>
            <a:endParaRPr lang="en-US" dirty="0"/>
          </a:p>
        </p:txBody>
      </p:sp>
      <p:sp>
        <p:nvSpPr>
          <p:cNvPr id="4" name="投影片編號版面配置區 3"/>
          <p:cNvSpPr>
            <a:spLocks noGrp="1"/>
          </p:cNvSpPr>
          <p:nvPr>
            <p:ph type="sldNum" sz="quarter" idx="5"/>
          </p:nvPr>
        </p:nvSpPr>
        <p:spPr/>
        <p:txBody>
          <a:bodyPr/>
          <a:lstStyle/>
          <a:p>
            <a:fld id="{09A9A93F-67FB-4380-890C-3C320958FFE6}" type="slidenum">
              <a:rPr lang="zh-TW" altLang="en-US" smtClean="0"/>
              <a:pPr/>
              <a:t>6</a:t>
            </a:fld>
            <a:endParaRPr lang="zh-TW" altLang="en-US" dirty="0"/>
          </a:p>
        </p:txBody>
      </p:sp>
    </p:spTree>
    <p:extLst>
      <p:ext uri="{BB962C8B-B14F-4D97-AF65-F5344CB8AC3E}">
        <p14:creationId xmlns:p14="http://schemas.microsoft.com/office/powerpoint/2010/main" val="11770381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en-US" dirty="0"/>
          </a:p>
        </p:txBody>
      </p:sp>
      <p:sp>
        <p:nvSpPr>
          <p:cNvPr id="4" name="投影片編號版面配置區 3"/>
          <p:cNvSpPr>
            <a:spLocks noGrp="1"/>
          </p:cNvSpPr>
          <p:nvPr>
            <p:ph type="sldNum" sz="quarter" idx="5"/>
          </p:nvPr>
        </p:nvSpPr>
        <p:spPr/>
        <p:txBody>
          <a:bodyPr/>
          <a:lstStyle/>
          <a:p>
            <a:fld id="{09A9A93F-67FB-4380-890C-3C320958FFE6}" type="slidenum">
              <a:rPr lang="zh-TW" altLang="en-US" smtClean="0"/>
              <a:t>8</a:t>
            </a:fld>
            <a:endParaRPr lang="zh-TW" altLang="en-US"/>
          </a:p>
        </p:txBody>
      </p:sp>
    </p:spTree>
    <p:extLst>
      <p:ext uri="{BB962C8B-B14F-4D97-AF65-F5344CB8AC3E}">
        <p14:creationId xmlns:p14="http://schemas.microsoft.com/office/powerpoint/2010/main" val="334856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第一步我們先對理賠檔再購檔客戶屬性檔進行合併</a:t>
            </a:r>
            <a:endParaRPr lang="en-US" altLang="zh-TW" dirty="0"/>
          </a:p>
          <a:p>
            <a:r>
              <a:rPr lang="zh-TW" altLang="en-US" dirty="0"/>
              <a:t>這一步的目的是為了產生</a:t>
            </a:r>
            <a:r>
              <a:rPr lang="en-US" altLang="zh-TW" dirty="0" err="1"/>
              <a:t>xy</a:t>
            </a:r>
            <a:r>
              <a:rPr lang="zh-TW" altLang="en-US" dirty="0"/>
              <a:t>以作為後續</a:t>
            </a:r>
            <a:r>
              <a:rPr lang="en-US" altLang="zh-TW" dirty="0"/>
              <a:t>train</a:t>
            </a:r>
            <a:r>
              <a:rPr lang="zh-TW" altLang="en-US" dirty="0"/>
              <a:t>跟</a:t>
            </a:r>
            <a:r>
              <a:rPr lang="en-US" altLang="zh-TW" dirty="0"/>
              <a:t>test</a:t>
            </a:r>
          </a:p>
          <a:p>
            <a:r>
              <a:rPr lang="zh-TW" altLang="en-US" dirty="0"/>
              <a:t>一開始是採取要保人對要保人合併，也就是若一筆理賠的要保人在理賠發生後的一定期間內是某一筆再購檔的要保人，我們就是為這筆理賠是有再購的。</a:t>
            </a:r>
            <a:endParaRPr lang="en-US" altLang="zh-TW" dirty="0"/>
          </a:p>
          <a:p>
            <a:r>
              <a:rPr lang="zh-TW" altLang="en-US" dirty="0"/>
              <a:t>原因是我們認為要保人是扮演出錢買保單的角色</a:t>
            </a:r>
            <a:endParaRPr lang="en-US" altLang="zh-TW" dirty="0"/>
          </a:p>
          <a:p>
            <a:r>
              <a:rPr lang="zh-TW" altLang="en-US" dirty="0"/>
              <a:t>後來再與南山的討論後我們也做了以被保人出來的再購定義，因為南山表示當理賠行為發生時，業務員會密切接觸的是被保人</a:t>
            </a:r>
            <a:endParaRPr lang="en-US" dirty="0"/>
          </a:p>
        </p:txBody>
      </p:sp>
      <p:sp>
        <p:nvSpPr>
          <p:cNvPr id="4" name="投影片編號版面配置區 3"/>
          <p:cNvSpPr>
            <a:spLocks noGrp="1"/>
          </p:cNvSpPr>
          <p:nvPr>
            <p:ph type="sldNum" sz="quarter" idx="5"/>
          </p:nvPr>
        </p:nvSpPr>
        <p:spPr/>
        <p:txBody>
          <a:bodyPr/>
          <a:lstStyle/>
          <a:p>
            <a:fld id="{09A9A93F-67FB-4380-890C-3C320958FFE6}" type="slidenum">
              <a:rPr lang="zh-TW" altLang="en-US" smtClean="0"/>
              <a:pPr/>
              <a:t>10</a:t>
            </a:fld>
            <a:endParaRPr lang="zh-TW" altLang="en-US" dirty="0"/>
          </a:p>
        </p:txBody>
      </p:sp>
    </p:spTree>
    <p:extLst>
      <p:ext uri="{BB962C8B-B14F-4D97-AF65-F5344CB8AC3E}">
        <p14:creationId xmlns:p14="http://schemas.microsoft.com/office/powerpoint/2010/main" val="20517015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09A9A93F-67FB-4380-890C-3C320958FFE6}" type="slidenum">
              <a:rPr lang="zh-TW" altLang="en-US" smtClean="0"/>
              <a:pPr/>
              <a:t>13</a:t>
            </a:fld>
            <a:endParaRPr lang="zh-TW" altLang="en-US" dirty="0"/>
          </a:p>
        </p:txBody>
      </p:sp>
    </p:spTree>
    <p:extLst>
      <p:ext uri="{BB962C8B-B14F-4D97-AF65-F5344CB8AC3E}">
        <p14:creationId xmlns:p14="http://schemas.microsoft.com/office/powerpoint/2010/main" val="10468351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關於資料清洗的部分首先我們先處理</a:t>
            </a:r>
            <a:r>
              <a:rPr lang="en-US" altLang="zh-TW" dirty="0"/>
              <a:t>missing</a:t>
            </a:r>
            <a:r>
              <a:rPr lang="zh-TW" altLang="en-US" dirty="0"/>
              <a:t> </a:t>
            </a:r>
            <a:r>
              <a:rPr lang="en-US" altLang="zh-TW" dirty="0"/>
              <a:t>value</a:t>
            </a:r>
          </a:p>
          <a:p>
            <a:r>
              <a:rPr lang="zh-TW" altLang="en-US" dirty="0"/>
              <a:t>第一次處理這問題時我們是先把有很多</a:t>
            </a:r>
            <a:r>
              <a:rPr lang="en-US" altLang="zh-TW" dirty="0"/>
              <a:t>missing value</a:t>
            </a:r>
            <a:r>
              <a:rPr lang="zh-TW" altLang="en-US" dirty="0"/>
              <a:t>的</a:t>
            </a:r>
            <a:r>
              <a:rPr lang="en-US" altLang="zh-TW" dirty="0"/>
              <a:t>feature</a:t>
            </a:r>
            <a:r>
              <a:rPr lang="zh-TW" altLang="en-US" dirty="0"/>
              <a:t>刪除，原因是缺少這方面的</a:t>
            </a:r>
            <a:r>
              <a:rPr lang="en-US" altLang="zh-TW" dirty="0"/>
              <a:t>domain</a:t>
            </a:r>
            <a:r>
              <a:rPr lang="zh-TW" altLang="en-US" dirty="0"/>
              <a:t> </a:t>
            </a:r>
            <a:r>
              <a:rPr lang="en-US" altLang="zh-TW" dirty="0"/>
              <a:t>knowledge</a:t>
            </a:r>
            <a:r>
              <a:rPr lang="zh-TW" altLang="en-US" dirty="0"/>
              <a:t>不知該買個</a:t>
            </a:r>
            <a:r>
              <a:rPr lang="en-US" altLang="zh-TW" dirty="0"/>
              <a:t>feature</a:t>
            </a:r>
            <a:r>
              <a:rPr lang="zh-TW" altLang="en-US" dirty="0"/>
              <a:t>該如何處理</a:t>
            </a:r>
            <a:endParaRPr lang="en-US" altLang="zh-TW" dirty="0"/>
          </a:p>
          <a:p>
            <a:r>
              <a:rPr lang="zh-TW" altLang="en-US" dirty="0"/>
              <a:t>而後在與南山討論後，我們決定先於以保留以作為後面特徵工程的材料，因此最後我們只刪除不具有客戶屬性資料的</a:t>
            </a:r>
            <a:r>
              <a:rPr lang="en-US" altLang="zh-TW" dirty="0"/>
              <a:t>row</a:t>
            </a:r>
            <a:endParaRPr lang="en-US" dirty="0"/>
          </a:p>
        </p:txBody>
      </p:sp>
      <p:sp>
        <p:nvSpPr>
          <p:cNvPr id="4" name="投影片編號版面配置區 3"/>
          <p:cNvSpPr>
            <a:spLocks noGrp="1"/>
          </p:cNvSpPr>
          <p:nvPr>
            <p:ph type="sldNum" sz="quarter" idx="5"/>
          </p:nvPr>
        </p:nvSpPr>
        <p:spPr/>
        <p:txBody>
          <a:bodyPr/>
          <a:lstStyle/>
          <a:p>
            <a:fld id="{09A9A93F-67FB-4380-890C-3C320958FFE6}" type="slidenum">
              <a:rPr lang="zh-TW" altLang="en-US" smtClean="0"/>
              <a:pPr/>
              <a:t>14</a:t>
            </a:fld>
            <a:endParaRPr lang="zh-TW" altLang="en-US" dirty="0"/>
          </a:p>
        </p:txBody>
      </p:sp>
    </p:spTree>
    <p:extLst>
      <p:ext uri="{BB962C8B-B14F-4D97-AF65-F5344CB8AC3E}">
        <p14:creationId xmlns:p14="http://schemas.microsoft.com/office/powerpoint/2010/main" val="31753139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處理完</a:t>
            </a:r>
            <a:r>
              <a:rPr lang="en-US" altLang="zh-TW" dirty="0"/>
              <a:t>missing</a:t>
            </a:r>
            <a:r>
              <a:rPr lang="zh-TW" altLang="en-US" dirty="0"/>
              <a:t> </a:t>
            </a:r>
            <a:r>
              <a:rPr lang="en-US" altLang="zh-TW" dirty="0"/>
              <a:t>value</a:t>
            </a:r>
            <a:r>
              <a:rPr lang="zh-TW" altLang="en-US" dirty="0"/>
              <a:t>後我們緊接著做特徵工程的部分，這步是為了產生更多</a:t>
            </a:r>
            <a:r>
              <a:rPr lang="en-US" altLang="zh-TW" dirty="0"/>
              <a:t>feature</a:t>
            </a:r>
            <a:r>
              <a:rPr lang="zh-TW" altLang="en-US" dirty="0"/>
              <a:t>，試圖從原有的資料形態中發掘能夠解釋再購行為的部分，</a:t>
            </a:r>
            <a:endParaRPr lang="en-US" altLang="zh-TW" dirty="0"/>
          </a:p>
          <a:p>
            <a:r>
              <a:rPr lang="zh-TW" altLang="en-US" dirty="0"/>
              <a:t>我認為這一步很吃重對業務邏輯的理解以及資料分析、處理的技術。由於經驗及技術的問題我們只額外產生幾個</a:t>
            </a:r>
            <a:r>
              <a:rPr lang="en-US" altLang="zh-TW" dirty="0"/>
              <a:t>feature</a:t>
            </a:r>
            <a:r>
              <a:rPr lang="zh-TW" altLang="en-US" dirty="0"/>
              <a:t>，若想讓整個模型以及解釋上有更好的表現的話，</a:t>
            </a:r>
            <a:endParaRPr lang="en-US" altLang="zh-TW" dirty="0"/>
          </a:p>
          <a:p>
            <a:r>
              <a:rPr lang="zh-TW" altLang="en-US" dirty="0"/>
              <a:t>建議之後研究此主題的人可以針對這部分投入更多。</a:t>
            </a:r>
            <a:endParaRPr lang="en-US" dirty="0"/>
          </a:p>
        </p:txBody>
      </p:sp>
      <p:sp>
        <p:nvSpPr>
          <p:cNvPr id="4" name="投影片編號版面配置區 3"/>
          <p:cNvSpPr>
            <a:spLocks noGrp="1"/>
          </p:cNvSpPr>
          <p:nvPr>
            <p:ph type="sldNum" sz="quarter" idx="5"/>
          </p:nvPr>
        </p:nvSpPr>
        <p:spPr/>
        <p:txBody>
          <a:bodyPr/>
          <a:lstStyle/>
          <a:p>
            <a:fld id="{09A9A93F-67FB-4380-890C-3C320958FFE6}" type="slidenum">
              <a:rPr lang="zh-TW" altLang="en-US" smtClean="0"/>
              <a:pPr/>
              <a:t>15</a:t>
            </a:fld>
            <a:endParaRPr lang="zh-TW" altLang="en-US" dirty="0"/>
          </a:p>
        </p:txBody>
      </p:sp>
    </p:spTree>
    <p:extLst>
      <p:ext uri="{BB962C8B-B14F-4D97-AF65-F5344CB8AC3E}">
        <p14:creationId xmlns:p14="http://schemas.microsoft.com/office/powerpoint/2010/main" val="14101078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由於之前針對合併資料的分析，我們發現資料是極度不平衡，我們的</a:t>
            </a:r>
            <a:r>
              <a:rPr lang="en-US" altLang="zh-TW" dirty="0"/>
              <a:t>positive</a:t>
            </a:r>
            <a:r>
              <a:rPr lang="zh-TW" altLang="en-US" dirty="0"/>
              <a:t>只有</a:t>
            </a:r>
            <a:r>
              <a:rPr lang="en-US" altLang="zh-TW" dirty="0"/>
              <a:t>5%</a:t>
            </a:r>
            <a:r>
              <a:rPr lang="zh-TW" altLang="en-US" dirty="0"/>
              <a:t>，這會讓一個對所有</a:t>
            </a:r>
            <a:r>
              <a:rPr lang="en-US" altLang="zh-TW" dirty="0"/>
              <a:t>input</a:t>
            </a:r>
            <a:r>
              <a:rPr lang="zh-TW" altLang="en-US" dirty="0"/>
              <a:t>都預測</a:t>
            </a:r>
            <a:r>
              <a:rPr lang="en-US" altLang="zh-TW" dirty="0"/>
              <a:t>negative</a:t>
            </a:r>
            <a:r>
              <a:rPr lang="zh-TW" altLang="en-US" dirty="0"/>
              <a:t>的</a:t>
            </a:r>
            <a:r>
              <a:rPr lang="en-US" altLang="zh-TW" dirty="0"/>
              <a:t>model</a:t>
            </a:r>
            <a:r>
              <a:rPr lang="zh-TW" altLang="en-US" dirty="0"/>
              <a:t>就有</a:t>
            </a:r>
            <a:r>
              <a:rPr lang="en-US" altLang="zh-TW" dirty="0"/>
              <a:t>95%</a:t>
            </a:r>
            <a:r>
              <a:rPr lang="zh-TW" altLang="en-US" dirty="0"/>
              <a:t>的準確度，因此我們必須處理不平衡的問題。通常有兩種處理方式，一是</a:t>
            </a:r>
            <a:r>
              <a:rPr lang="en-US" altLang="zh-TW" dirty="0" err="1"/>
              <a:t>undersampling</a:t>
            </a:r>
            <a:r>
              <a:rPr lang="zh-TW" altLang="en-US" dirty="0"/>
              <a:t>及</a:t>
            </a:r>
            <a:r>
              <a:rPr lang="en-US" altLang="zh-TW" dirty="0"/>
              <a:t>oversampling</a:t>
            </a:r>
            <a:r>
              <a:rPr lang="zh-TW" altLang="en-US" dirty="0"/>
              <a:t>，我們原是打算兩種都做來比較看看，但由於時間問題最後只做出</a:t>
            </a:r>
            <a:r>
              <a:rPr lang="en-US" altLang="zh-TW" dirty="0"/>
              <a:t>oversampling</a:t>
            </a:r>
            <a:r>
              <a:rPr lang="zh-TW" altLang="en-US" dirty="0"/>
              <a:t>的部分，但也算有針對這個問題做出反應，這也是之後可以改進的地方。</a:t>
            </a:r>
            <a:endParaRPr lang="en-US" altLang="zh-TW" dirty="0"/>
          </a:p>
          <a:p>
            <a:endParaRPr lang="en-US" dirty="0"/>
          </a:p>
        </p:txBody>
      </p:sp>
      <p:sp>
        <p:nvSpPr>
          <p:cNvPr id="4" name="投影片編號版面配置區 3"/>
          <p:cNvSpPr>
            <a:spLocks noGrp="1"/>
          </p:cNvSpPr>
          <p:nvPr>
            <p:ph type="sldNum" sz="quarter" idx="5"/>
          </p:nvPr>
        </p:nvSpPr>
        <p:spPr/>
        <p:txBody>
          <a:bodyPr/>
          <a:lstStyle/>
          <a:p>
            <a:fld id="{09A9A93F-67FB-4380-890C-3C320958FFE6}" type="slidenum">
              <a:rPr lang="zh-TW" altLang="en-US" smtClean="0"/>
              <a:pPr/>
              <a:t>16</a:t>
            </a:fld>
            <a:endParaRPr lang="zh-TW" altLang="en-US" dirty="0"/>
          </a:p>
        </p:txBody>
      </p:sp>
    </p:spTree>
    <p:extLst>
      <p:ext uri="{BB962C8B-B14F-4D97-AF65-F5344CB8AC3E}">
        <p14:creationId xmlns:p14="http://schemas.microsoft.com/office/powerpoint/2010/main" val="2193808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標題投影片">
    <p:spTree>
      <p:nvGrpSpPr>
        <p:cNvPr id="1" name=""/>
        <p:cNvGrpSpPr/>
        <p:nvPr/>
      </p:nvGrpSpPr>
      <p:grpSpPr>
        <a:xfrm>
          <a:off x="0" y="0"/>
          <a:ext cx="0" cy="0"/>
          <a:chOff x="0" y="0"/>
          <a:chExt cx="0" cy="0"/>
        </a:xfrm>
      </p:grpSpPr>
      <p:sp>
        <p:nvSpPr>
          <p:cNvPr id="10" name="標題 1"/>
          <p:cNvSpPr>
            <a:spLocks noGrp="1"/>
          </p:cNvSpPr>
          <p:nvPr>
            <p:ph type="title" hasCustomPrompt="1"/>
          </p:nvPr>
        </p:nvSpPr>
        <p:spPr>
          <a:xfrm>
            <a:off x="1103445" y="2420888"/>
            <a:ext cx="10363200" cy="1080120"/>
          </a:xfrm>
          <a:prstGeom prst="rect">
            <a:avLst/>
          </a:prstGeom>
        </p:spPr>
        <p:txBody>
          <a:bodyPr anchor="t">
            <a:normAutofit/>
          </a:bodyPr>
          <a:lstStyle>
            <a:lvl1pPr algn="l">
              <a:defRPr sz="4000" b="1" cap="all">
                <a:solidFill>
                  <a:srgbClr val="C00000"/>
                </a:solidFill>
                <a:latin typeface="標楷體" panose="03000509000000000000" pitchFamily="65" charset="-120"/>
                <a:ea typeface="標楷體" panose="03000509000000000000" pitchFamily="65" charset="-120"/>
              </a:defRPr>
            </a:lvl1pPr>
          </a:lstStyle>
          <a:p>
            <a:r>
              <a:rPr lang="zh-TW" altLang="en-US" dirty="0"/>
              <a:t>按一下以編輯母片標題</a:t>
            </a:r>
            <a:br>
              <a:rPr lang="en-US" altLang="zh-TW" dirty="0"/>
            </a:br>
            <a:br>
              <a:rPr lang="en-US" altLang="zh-TW" dirty="0"/>
            </a:br>
            <a:endParaRPr lang="zh-TW" altLang="en-US" dirty="0"/>
          </a:p>
        </p:txBody>
      </p:sp>
      <p:sp>
        <p:nvSpPr>
          <p:cNvPr id="11" name="副標題 2"/>
          <p:cNvSpPr>
            <a:spLocks noGrp="1"/>
          </p:cNvSpPr>
          <p:nvPr>
            <p:ph type="subTitle" idx="1" hasCustomPrompt="1"/>
          </p:nvPr>
        </p:nvSpPr>
        <p:spPr>
          <a:xfrm>
            <a:off x="1199456" y="4437112"/>
            <a:ext cx="10369152" cy="720080"/>
          </a:xfrm>
        </p:spPr>
        <p:txBody>
          <a:bodyPr>
            <a:normAutofit/>
          </a:bodyPr>
          <a:lstStyle>
            <a:lvl1pPr marL="0" indent="0" algn="l">
              <a:buNone/>
              <a:defRPr sz="2800" b="1">
                <a:solidFill>
                  <a:schemeClr val="tx2"/>
                </a:solidFill>
                <a:latin typeface="標楷體" panose="03000509000000000000" pitchFamily="65" charset="-120"/>
                <a:ea typeface="標楷體" panose="03000509000000000000" pitchFamily="65" charset="-12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dirty="0"/>
              <a:t>按一下以編輯報告單位名稱</a:t>
            </a:r>
            <a:endParaRPr lang="en-US" altLang="zh-TW" dirty="0"/>
          </a:p>
          <a:p>
            <a:endParaRPr lang="en-US" altLang="zh-TW" dirty="0"/>
          </a:p>
        </p:txBody>
      </p:sp>
    </p:spTree>
    <p:extLst>
      <p:ext uri="{BB962C8B-B14F-4D97-AF65-F5344CB8AC3E}">
        <p14:creationId xmlns:p14="http://schemas.microsoft.com/office/powerpoint/2010/main" val="14625905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標題及物件">
    <p:spTree>
      <p:nvGrpSpPr>
        <p:cNvPr id="1" name=""/>
        <p:cNvGrpSpPr/>
        <p:nvPr/>
      </p:nvGrpSpPr>
      <p:grpSpPr>
        <a:xfrm>
          <a:off x="0" y="0"/>
          <a:ext cx="0" cy="0"/>
          <a:chOff x="0" y="0"/>
          <a:chExt cx="0" cy="0"/>
        </a:xfrm>
      </p:grpSpPr>
      <p:pic>
        <p:nvPicPr>
          <p:cNvPr id="8" name="圖片 7" descr="  南山人壽170117-17 上午11.33.49.jp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3" name="標題 1"/>
          <p:cNvSpPr>
            <a:spLocks noGrp="1"/>
          </p:cNvSpPr>
          <p:nvPr>
            <p:ph type="title"/>
          </p:nvPr>
        </p:nvSpPr>
        <p:spPr>
          <a:xfrm>
            <a:off x="583525" y="125778"/>
            <a:ext cx="9113465" cy="703557"/>
          </a:xfrm>
          <a:prstGeom prst="rect">
            <a:avLst/>
          </a:prstGeom>
        </p:spPr>
        <p:txBody>
          <a:bodyPr anchor="ctr" anchorCtr="0"/>
          <a:lstStyle>
            <a:lvl1pPr algn="l">
              <a:defRPr sz="3600" b="1" baseline="0">
                <a:solidFill>
                  <a:srgbClr val="000099"/>
                </a:solidFill>
                <a:effectLst>
                  <a:outerShdw blurRad="38100" dist="38100" dir="2700000" algn="tl">
                    <a:srgbClr val="000000">
                      <a:alpha val="43137"/>
                    </a:srgbClr>
                  </a:outerShdw>
                </a:effectLst>
                <a:latin typeface="Calibri" panose="020F0502020204030204" pitchFamily="34" charset="0"/>
                <a:ea typeface="標楷體" panose="03000509000000000000" pitchFamily="65" charset="-120"/>
              </a:defRPr>
            </a:lvl1pPr>
          </a:lstStyle>
          <a:p>
            <a:r>
              <a:rPr lang="zh-TW" altLang="en-US" dirty="0"/>
              <a:t>按一下以編輯母片標題樣式</a:t>
            </a:r>
          </a:p>
        </p:txBody>
      </p:sp>
    </p:spTree>
    <p:extLst>
      <p:ext uri="{BB962C8B-B14F-4D97-AF65-F5344CB8AC3E}">
        <p14:creationId xmlns:p14="http://schemas.microsoft.com/office/powerpoint/2010/main" val="39409397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a:xfrm>
            <a:off x="609600" y="274638"/>
            <a:ext cx="10972800" cy="1143000"/>
          </a:xfrm>
          <a:prstGeom prst="rect">
            <a:avLst/>
          </a:prstGeom>
        </p:spPr>
        <p:txBody>
          <a:bodyPr/>
          <a:lstStyle>
            <a:lvl1pPr>
              <a:defRPr>
                <a:ea typeface="標楷體" panose="03000509000000000000" pitchFamily="65" charset="-120"/>
              </a:defRPr>
            </a:lvl1pPr>
          </a:lstStyle>
          <a:p>
            <a:r>
              <a:rPr lang="zh-TW" altLang="en-US" dirty="0"/>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a:xfrm>
            <a:off x="609600" y="6356383"/>
            <a:ext cx="2844800" cy="365125"/>
          </a:xfrm>
          <a:prstGeom prst="rect">
            <a:avLst/>
          </a:prstGeom>
        </p:spPr>
        <p:txBody>
          <a:bodyPr/>
          <a:lstStyle>
            <a:lvl1pPr>
              <a:defRPr>
                <a:ea typeface="標楷體" panose="03000509000000000000" pitchFamily="65" charset="-120"/>
              </a:defRPr>
            </a:lvl1pPr>
          </a:lstStyle>
          <a:p>
            <a:endParaRPr lang="zh-TW" altLang="en-US" dirty="0">
              <a:solidFill>
                <a:prstClr val="black">
                  <a:tint val="75000"/>
                </a:prstClr>
              </a:solidFill>
            </a:endParaRPr>
          </a:p>
        </p:txBody>
      </p:sp>
      <p:sp>
        <p:nvSpPr>
          <p:cNvPr id="5" name="頁尾版面配置區 4"/>
          <p:cNvSpPr>
            <a:spLocks noGrp="1"/>
          </p:cNvSpPr>
          <p:nvPr>
            <p:ph type="ftr" sz="quarter" idx="11"/>
          </p:nvPr>
        </p:nvSpPr>
        <p:spPr>
          <a:xfrm>
            <a:off x="4165600" y="6356383"/>
            <a:ext cx="3860800" cy="365125"/>
          </a:xfrm>
          <a:prstGeom prst="rect">
            <a:avLst/>
          </a:prstGeom>
        </p:spPr>
        <p:txBody>
          <a:bodyPr/>
          <a:lstStyle>
            <a:lvl1pPr>
              <a:defRPr>
                <a:ea typeface="標楷體" panose="03000509000000000000" pitchFamily="65" charset="-120"/>
              </a:defRPr>
            </a:lvl1pPr>
          </a:lstStyle>
          <a:p>
            <a:endParaRPr lang="zh-TW" altLang="en-US" dirty="0">
              <a:solidFill>
                <a:prstClr val="black">
                  <a:tint val="75000"/>
                </a:prstClr>
              </a:solidFill>
            </a:endParaRPr>
          </a:p>
        </p:txBody>
      </p:sp>
      <p:sp>
        <p:nvSpPr>
          <p:cNvPr id="6" name="投影片編號版面配置區 5"/>
          <p:cNvSpPr>
            <a:spLocks noGrp="1"/>
          </p:cNvSpPr>
          <p:nvPr>
            <p:ph type="sldNum" sz="quarter" idx="12"/>
          </p:nvPr>
        </p:nvSpPr>
        <p:spPr>
          <a:xfrm>
            <a:off x="8737600" y="6356383"/>
            <a:ext cx="2844800" cy="365125"/>
          </a:xfrm>
          <a:prstGeom prst="rect">
            <a:avLst/>
          </a:prstGeom>
        </p:spPr>
        <p:txBody>
          <a:bodyPr/>
          <a:lstStyle>
            <a:lvl1pPr>
              <a:defRPr>
                <a:ea typeface="標楷體" panose="03000509000000000000" pitchFamily="65" charset="-120"/>
              </a:defRPr>
            </a:lvl1pPr>
          </a:lstStyle>
          <a:p>
            <a:fld id="{A441EB5E-C003-44A1-A1F7-7801B434DD87}" type="slidenum">
              <a:rPr lang="zh-TW" altLang="en-US" smtClean="0">
                <a:solidFill>
                  <a:prstClr val="black">
                    <a:tint val="75000"/>
                  </a:prstClr>
                </a:solidFill>
              </a:rPr>
              <a:pPr/>
              <a:t>‹#›</a:t>
            </a:fld>
            <a:endParaRPr lang="zh-TW" altLang="en-US" dirty="0">
              <a:solidFill>
                <a:prstClr val="black">
                  <a:tint val="75000"/>
                </a:prstClr>
              </a:solidFill>
            </a:endParaRPr>
          </a:p>
        </p:txBody>
      </p:sp>
    </p:spTree>
    <p:extLst>
      <p:ext uri="{BB962C8B-B14F-4D97-AF65-F5344CB8AC3E}">
        <p14:creationId xmlns:p14="http://schemas.microsoft.com/office/powerpoint/2010/main" val="35376224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標題及物件">
    <p:spTree>
      <p:nvGrpSpPr>
        <p:cNvPr id="1" name=""/>
        <p:cNvGrpSpPr/>
        <p:nvPr/>
      </p:nvGrpSpPr>
      <p:grpSpPr>
        <a:xfrm>
          <a:off x="0" y="0"/>
          <a:ext cx="0" cy="0"/>
          <a:chOff x="0" y="0"/>
          <a:chExt cx="0" cy="0"/>
        </a:xfrm>
      </p:grpSpPr>
      <p:pic>
        <p:nvPicPr>
          <p:cNvPr id="8" name="圖片 7" descr="  南山人壽170117-17 上午11.33.49.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標題 1"/>
          <p:cNvSpPr>
            <a:spLocks noGrp="1"/>
          </p:cNvSpPr>
          <p:nvPr>
            <p:ph type="title"/>
          </p:nvPr>
        </p:nvSpPr>
        <p:spPr>
          <a:xfrm>
            <a:off x="609600" y="188640"/>
            <a:ext cx="10972800" cy="1143000"/>
          </a:xfrm>
          <a:prstGeom prst="rect">
            <a:avLst/>
          </a:prstGeom>
        </p:spPr>
        <p:txBody>
          <a:bodyPr/>
          <a:lstStyle>
            <a:lvl1pPr algn="l">
              <a:defRPr sz="3600">
                <a:solidFill>
                  <a:schemeClr val="tx1"/>
                </a:solidFill>
                <a:latin typeface="標楷體" panose="03000509000000000000" pitchFamily="65" charset="-120"/>
                <a:ea typeface="標楷體" panose="03000509000000000000" pitchFamily="65" charset="-120"/>
              </a:defRPr>
            </a:lvl1pPr>
          </a:lstStyle>
          <a:p>
            <a:r>
              <a:rPr lang="zh-TW" altLang="en-US" dirty="0"/>
              <a:t>按一下以編輯母片標題樣式</a:t>
            </a:r>
          </a:p>
        </p:txBody>
      </p:sp>
    </p:spTree>
    <p:extLst>
      <p:ext uri="{BB962C8B-B14F-4D97-AF65-F5344CB8AC3E}">
        <p14:creationId xmlns:p14="http://schemas.microsoft.com/office/powerpoint/2010/main" val="35795319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1_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20862928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標題及物件">
    <p:spTree>
      <p:nvGrpSpPr>
        <p:cNvPr id="1" name=""/>
        <p:cNvGrpSpPr/>
        <p:nvPr/>
      </p:nvGrpSpPr>
      <p:grpSpPr>
        <a:xfrm>
          <a:off x="0" y="0"/>
          <a:ext cx="0" cy="0"/>
          <a:chOff x="0" y="0"/>
          <a:chExt cx="0" cy="0"/>
        </a:xfrm>
      </p:grpSpPr>
      <p:pic>
        <p:nvPicPr>
          <p:cNvPr id="2" name="圖片 9" descr="  南山人壽170117-17 上午11.33.49.jp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899477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09600" y="116632"/>
            <a:ext cx="10094912" cy="720080"/>
          </a:xfrm>
          <a:prstGeom prst="rect">
            <a:avLst/>
          </a:prstGeom>
        </p:spPr>
        <p:txBody>
          <a:bodyPr/>
          <a:lstStyle>
            <a:lvl1pPr>
              <a:defRPr>
                <a:ea typeface="標楷體" panose="03000509000000000000" pitchFamily="65" charset="-120"/>
              </a:defRPr>
            </a:lvl1pPr>
          </a:lstStyle>
          <a:p>
            <a:r>
              <a:rPr lang="zh-TW" altLang="en-US" dirty="0"/>
              <a:t>按一下以編輯母片標題樣式</a:t>
            </a:r>
          </a:p>
        </p:txBody>
      </p:sp>
      <p:sp>
        <p:nvSpPr>
          <p:cNvPr id="3" name="文字版面配置區 2"/>
          <p:cNvSpPr>
            <a:spLocks noGrp="1"/>
          </p:cNvSpPr>
          <p:nvPr>
            <p:ph type="body" idx="1"/>
          </p:nvPr>
        </p:nvSpPr>
        <p:spPr>
          <a:xfrm>
            <a:off x="609600" y="1535113"/>
            <a:ext cx="5386917" cy="639762"/>
          </a:xfrm>
          <a:prstGeom prst="rect">
            <a:avLst/>
          </a:prstGeom>
        </p:spPr>
        <p:txBody>
          <a:bodyPr anchor="b"/>
          <a:lstStyle>
            <a:lvl1pPr marL="0" indent="0">
              <a:buNone/>
              <a:defRPr sz="2400" b="1">
                <a:ea typeface="標楷體" panose="03000509000000000000" pitchFamily="65"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dirty="0"/>
              <a:t>按一下以編輯母片文字樣式</a:t>
            </a:r>
          </a:p>
        </p:txBody>
      </p:sp>
      <p:sp>
        <p:nvSpPr>
          <p:cNvPr id="4" name="內容版面配置區 3"/>
          <p:cNvSpPr>
            <a:spLocks noGrp="1"/>
          </p:cNvSpPr>
          <p:nvPr>
            <p:ph sz="half" idx="2"/>
          </p:nvPr>
        </p:nvSpPr>
        <p:spPr>
          <a:xfrm>
            <a:off x="609600" y="2174875"/>
            <a:ext cx="5386917" cy="3951288"/>
          </a:xfrm>
          <a:prstGeom prst="rect">
            <a:avLst/>
          </a:prstGeom>
        </p:spPr>
        <p:txBody>
          <a:bodyPr/>
          <a:lstStyle>
            <a:lvl1pPr>
              <a:defRPr sz="2400">
                <a:ea typeface="標楷體" panose="03000509000000000000" pitchFamily="65" charset="-120"/>
              </a:defRPr>
            </a:lvl1pPr>
            <a:lvl2pPr>
              <a:defRPr sz="2000">
                <a:ea typeface="標楷體" panose="03000509000000000000" pitchFamily="65" charset="-120"/>
              </a:defRPr>
            </a:lvl2pPr>
            <a:lvl3pPr>
              <a:defRPr sz="1800">
                <a:ea typeface="標楷體" panose="03000509000000000000" pitchFamily="65" charset="-120"/>
              </a:defRPr>
            </a:lvl3pPr>
            <a:lvl4pPr>
              <a:defRPr sz="1600">
                <a:ea typeface="標楷體" panose="03000509000000000000" pitchFamily="65" charset="-120"/>
              </a:defRPr>
            </a:lvl4pPr>
            <a:lvl5pPr>
              <a:defRPr sz="1600">
                <a:ea typeface="標楷體" panose="03000509000000000000" pitchFamily="65" charset="-120"/>
              </a:defRPr>
            </a:lvl5pPr>
            <a:lvl6pPr>
              <a:defRPr sz="1600"/>
            </a:lvl6pPr>
            <a:lvl7pPr>
              <a:defRPr sz="1600"/>
            </a:lvl7pPr>
            <a:lvl8pPr>
              <a:defRPr sz="1600"/>
            </a:lvl8pPr>
            <a:lvl9pPr>
              <a:defRPr sz="1600"/>
            </a:lvl9pPr>
          </a:lstStyle>
          <a:p>
            <a:pPr lvl="0"/>
            <a:r>
              <a:rPr lang="zh-TW" altLang="en-US" dirty="0"/>
              <a:t>按一下以編輯母片文字樣式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
        <p:nvSpPr>
          <p:cNvPr id="5" name="文字版面配置區 4"/>
          <p:cNvSpPr>
            <a:spLocks noGrp="1"/>
          </p:cNvSpPr>
          <p:nvPr>
            <p:ph type="body" sz="quarter" idx="3"/>
          </p:nvPr>
        </p:nvSpPr>
        <p:spPr>
          <a:xfrm>
            <a:off x="6193373" y="1535113"/>
            <a:ext cx="5389033" cy="639762"/>
          </a:xfrm>
          <a:prstGeom prst="rect">
            <a:avLst/>
          </a:prstGeom>
        </p:spPr>
        <p:txBody>
          <a:bodyPr anchor="b"/>
          <a:lstStyle>
            <a:lvl1pPr marL="0" indent="0">
              <a:buNone/>
              <a:defRPr sz="2400" b="1">
                <a:ea typeface="標楷體" panose="03000509000000000000" pitchFamily="65"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dirty="0"/>
              <a:t>按一下以編輯母片文字樣式</a:t>
            </a:r>
          </a:p>
        </p:txBody>
      </p:sp>
      <p:sp>
        <p:nvSpPr>
          <p:cNvPr id="6" name="內容版面配置區 5"/>
          <p:cNvSpPr>
            <a:spLocks noGrp="1"/>
          </p:cNvSpPr>
          <p:nvPr>
            <p:ph sz="quarter" idx="4"/>
          </p:nvPr>
        </p:nvSpPr>
        <p:spPr>
          <a:xfrm>
            <a:off x="6193373" y="2174875"/>
            <a:ext cx="5389033" cy="3951288"/>
          </a:xfrm>
          <a:prstGeom prst="rect">
            <a:avLst/>
          </a:prstGeom>
        </p:spPr>
        <p:txBody>
          <a:bodyPr/>
          <a:lstStyle>
            <a:lvl1pPr>
              <a:defRPr sz="2400">
                <a:ea typeface="標楷體" panose="03000509000000000000" pitchFamily="65" charset="-120"/>
              </a:defRPr>
            </a:lvl1pPr>
            <a:lvl2pPr>
              <a:defRPr sz="2000">
                <a:ea typeface="標楷體" panose="03000509000000000000" pitchFamily="65" charset="-120"/>
              </a:defRPr>
            </a:lvl2pPr>
            <a:lvl3pPr>
              <a:defRPr sz="1800">
                <a:ea typeface="標楷體" panose="03000509000000000000" pitchFamily="65" charset="-120"/>
              </a:defRPr>
            </a:lvl3pPr>
            <a:lvl4pPr>
              <a:defRPr sz="1600">
                <a:ea typeface="標楷體" panose="03000509000000000000" pitchFamily="65" charset="-120"/>
              </a:defRPr>
            </a:lvl4pPr>
            <a:lvl5pPr>
              <a:defRPr sz="1600">
                <a:ea typeface="標楷體" panose="03000509000000000000" pitchFamily="65" charset="-120"/>
              </a:defRPr>
            </a:lvl5pPr>
            <a:lvl6pPr>
              <a:defRPr sz="1600"/>
            </a:lvl6pPr>
            <a:lvl7pPr>
              <a:defRPr sz="1600"/>
            </a:lvl7pPr>
            <a:lvl8pPr>
              <a:defRPr sz="1600"/>
            </a:lvl8pPr>
            <a:lvl9pPr>
              <a:defRPr sz="1600"/>
            </a:lvl9pPr>
          </a:lstStyle>
          <a:p>
            <a:pPr lvl="0"/>
            <a:r>
              <a:rPr lang="zh-TW" altLang="en-US" dirty="0"/>
              <a:t>按一下以編輯母片文字樣式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
        <p:nvSpPr>
          <p:cNvPr id="7" name="日期版面配置區 6"/>
          <p:cNvSpPr>
            <a:spLocks noGrp="1"/>
          </p:cNvSpPr>
          <p:nvPr>
            <p:ph type="dt" sz="half" idx="10"/>
          </p:nvPr>
        </p:nvSpPr>
        <p:spPr>
          <a:xfrm>
            <a:off x="609600" y="6356359"/>
            <a:ext cx="2844800" cy="365125"/>
          </a:xfrm>
          <a:prstGeom prst="rect">
            <a:avLst/>
          </a:prstGeom>
        </p:spPr>
        <p:txBody>
          <a:bodyPr/>
          <a:lstStyle>
            <a:lvl1pPr>
              <a:defRPr>
                <a:ea typeface="標楷體" panose="03000509000000000000" pitchFamily="65" charset="-120"/>
              </a:defRPr>
            </a:lvl1pPr>
          </a:lstStyle>
          <a:p>
            <a:pPr fontAlgn="base">
              <a:spcBef>
                <a:spcPct val="0"/>
              </a:spcBef>
              <a:spcAft>
                <a:spcPct val="0"/>
              </a:spcAft>
            </a:pPr>
            <a:endParaRPr kumimoji="1" lang="zh-TW" altLang="en-US" dirty="0">
              <a:solidFill>
                <a:prstClr val="black"/>
              </a:solidFill>
              <a:latin typeface="Arial" charset="0"/>
            </a:endParaRPr>
          </a:p>
        </p:txBody>
      </p:sp>
      <p:sp>
        <p:nvSpPr>
          <p:cNvPr id="8" name="頁尾版面配置區 7"/>
          <p:cNvSpPr>
            <a:spLocks noGrp="1"/>
          </p:cNvSpPr>
          <p:nvPr>
            <p:ph type="ftr" sz="quarter" idx="11"/>
          </p:nvPr>
        </p:nvSpPr>
        <p:spPr>
          <a:xfrm>
            <a:off x="4165600" y="6356359"/>
            <a:ext cx="3860800" cy="365125"/>
          </a:xfrm>
          <a:prstGeom prst="rect">
            <a:avLst/>
          </a:prstGeom>
        </p:spPr>
        <p:txBody>
          <a:bodyPr/>
          <a:lstStyle>
            <a:lvl1pPr>
              <a:defRPr>
                <a:ea typeface="標楷體" panose="03000509000000000000" pitchFamily="65" charset="-120"/>
              </a:defRPr>
            </a:lvl1pPr>
          </a:lstStyle>
          <a:p>
            <a:pPr fontAlgn="base">
              <a:spcBef>
                <a:spcPct val="0"/>
              </a:spcBef>
              <a:spcAft>
                <a:spcPct val="0"/>
              </a:spcAft>
            </a:pPr>
            <a:endParaRPr kumimoji="1" lang="zh-TW" altLang="en-US" dirty="0">
              <a:solidFill>
                <a:prstClr val="black"/>
              </a:solidFill>
              <a:latin typeface="Arial" charset="0"/>
            </a:endParaRPr>
          </a:p>
        </p:txBody>
      </p:sp>
      <p:sp>
        <p:nvSpPr>
          <p:cNvPr id="9" name="投影片編號版面配置區 8"/>
          <p:cNvSpPr>
            <a:spLocks noGrp="1"/>
          </p:cNvSpPr>
          <p:nvPr>
            <p:ph type="sldNum" sz="quarter" idx="12"/>
          </p:nvPr>
        </p:nvSpPr>
        <p:spPr>
          <a:xfrm>
            <a:off x="9197883" y="6453345"/>
            <a:ext cx="2844800" cy="365125"/>
          </a:xfrm>
          <a:prstGeom prst="rect">
            <a:avLst/>
          </a:prstGeom>
        </p:spPr>
        <p:txBody>
          <a:bodyPr/>
          <a:lstStyle>
            <a:lvl1pPr>
              <a:defRPr>
                <a:ea typeface="標楷體" panose="03000509000000000000" pitchFamily="65" charset="-120"/>
              </a:defRPr>
            </a:lvl1pPr>
          </a:lstStyle>
          <a:p>
            <a:pPr fontAlgn="base">
              <a:spcBef>
                <a:spcPct val="0"/>
              </a:spcBef>
              <a:spcAft>
                <a:spcPct val="0"/>
              </a:spcAft>
            </a:pPr>
            <a:fld id="{08C11910-97D3-4ABB-AE9C-18AA519DD930}" type="slidenum">
              <a:rPr kumimoji="1" lang="zh-TW" altLang="en-US" smtClean="0">
                <a:solidFill>
                  <a:prstClr val="black">
                    <a:tint val="75000"/>
                  </a:prstClr>
                </a:solidFill>
                <a:latin typeface="Arial" charset="0"/>
              </a:rPr>
              <a:pPr fontAlgn="base">
                <a:spcBef>
                  <a:spcPct val="0"/>
                </a:spcBef>
                <a:spcAft>
                  <a:spcPct val="0"/>
                </a:spcAft>
              </a:pPr>
              <a:t>‹#›</a:t>
            </a:fld>
            <a:endParaRPr kumimoji="1" lang="zh-TW" altLang="en-US" dirty="0">
              <a:solidFill>
                <a:prstClr val="black">
                  <a:tint val="75000"/>
                </a:prstClr>
              </a:solidFill>
              <a:latin typeface="Arial" charset="0"/>
            </a:endParaRPr>
          </a:p>
        </p:txBody>
      </p:sp>
    </p:spTree>
    <p:extLst>
      <p:ext uri="{BB962C8B-B14F-4D97-AF65-F5344CB8AC3E}">
        <p14:creationId xmlns:p14="http://schemas.microsoft.com/office/powerpoint/2010/main" val="4470332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4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609602" y="1063284"/>
            <a:ext cx="10981164" cy="5174035"/>
          </a:xfrm>
          <a:prstGeom prst="rect">
            <a:avLst/>
          </a:prstGeom>
        </p:spPr>
        <p:txBody>
          <a:bodyPr/>
          <a:lstStyle>
            <a:lvl1pPr>
              <a:defRPr>
                <a:ea typeface="標楷體" panose="03000509000000000000" pitchFamily="65" charset="-120"/>
              </a:defRPr>
            </a:lvl1pPr>
            <a:lvl2pPr>
              <a:defRPr>
                <a:ea typeface="標楷體" panose="03000509000000000000" pitchFamily="65" charset="-120"/>
              </a:defRPr>
            </a:lvl2pPr>
            <a:lvl3pPr>
              <a:defRPr>
                <a:ea typeface="標楷體" panose="03000509000000000000" pitchFamily="65" charset="-120"/>
              </a:defRPr>
            </a:lvl3pPr>
            <a:lvl4pPr>
              <a:defRPr>
                <a:ea typeface="標楷體" panose="03000509000000000000" pitchFamily="65" charset="-120"/>
              </a:defRPr>
            </a:lvl4pPr>
            <a:lvl5pPr>
              <a:defRPr>
                <a:ea typeface="標楷體" panose="03000509000000000000" pitchFamily="65" charset="-120"/>
              </a:defRPr>
            </a:lvl5pPr>
          </a:lstStyle>
          <a:p>
            <a:pPr lvl="0"/>
            <a:r>
              <a:rPr lang="zh-TW" altLang="en-US" dirty="0"/>
              <a:t>按一下以編輯母片文字樣式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Tree>
    <p:extLst>
      <p:ext uri="{BB962C8B-B14F-4D97-AF65-F5344CB8AC3E}">
        <p14:creationId xmlns:p14="http://schemas.microsoft.com/office/powerpoint/2010/main" val="4533754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963084" y="4406903"/>
            <a:ext cx="10363200" cy="1362075"/>
          </a:xfrm>
          <a:prstGeom prst="rect">
            <a:avLst/>
          </a:prstGeom>
        </p:spPr>
        <p:txBody>
          <a:bodyPr anchor="t"/>
          <a:lstStyle>
            <a:lvl1pPr algn="l">
              <a:defRPr sz="4000" b="1" cap="all">
                <a:ea typeface="標楷體" panose="03000509000000000000" pitchFamily="65" charset="-120"/>
              </a:defRPr>
            </a:lvl1pPr>
          </a:lstStyle>
          <a:p>
            <a:r>
              <a:rPr lang="zh-TW" altLang="en-US" dirty="0"/>
              <a:t>按一下以編輯母片標題樣式</a:t>
            </a:r>
          </a:p>
        </p:txBody>
      </p:sp>
      <p:sp>
        <p:nvSpPr>
          <p:cNvPr id="3" name="文字版面配置區 2"/>
          <p:cNvSpPr>
            <a:spLocks noGrp="1"/>
          </p:cNvSpPr>
          <p:nvPr>
            <p:ph type="body" idx="1"/>
          </p:nvPr>
        </p:nvSpPr>
        <p:spPr>
          <a:xfrm>
            <a:off x="963084" y="2906713"/>
            <a:ext cx="10363200" cy="1500187"/>
          </a:xfrm>
          <a:prstGeom prst="rect">
            <a:avLst/>
          </a:prstGeom>
        </p:spPr>
        <p:txBody>
          <a:bodyPr anchor="b"/>
          <a:lstStyle>
            <a:lvl1pPr marL="0" indent="0">
              <a:buNone/>
              <a:defRPr sz="2000">
                <a:ea typeface="標楷體" panose="03000509000000000000" pitchFamily="65" charset="-120"/>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TW" altLang="en-US" dirty="0"/>
              <a:t>按一下以編輯母片文字樣式</a:t>
            </a:r>
          </a:p>
        </p:txBody>
      </p:sp>
      <p:sp>
        <p:nvSpPr>
          <p:cNvPr id="4" name="Rectangle 4"/>
          <p:cNvSpPr>
            <a:spLocks noGrp="1" noChangeArrowheads="1"/>
          </p:cNvSpPr>
          <p:nvPr>
            <p:ph type="dt" sz="half" idx="10"/>
          </p:nvPr>
        </p:nvSpPr>
        <p:spPr>
          <a:xfrm>
            <a:off x="609600" y="6245225"/>
            <a:ext cx="2844800" cy="476250"/>
          </a:xfrm>
          <a:prstGeom prst="rect">
            <a:avLst/>
          </a:prstGeom>
          <a:ln/>
        </p:spPr>
        <p:txBody>
          <a:bodyPr/>
          <a:lstStyle>
            <a:lvl1pPr>
              <a:defRPr>
                <a:ea typeface="標楷體" panose="03000509000000000000" pitchFamily="65" charset="-120"/>
              </a:defRPr>
            </a:lvl1pPr>
          </a:lstStyle>
          <a:p>
            <a:pPr fontAlgn="base">
              <a:spcBef>
                <a:spcPct val="0"/>
              </a:spcBef>
              <a:spcAft>
                <a:spcPct val="0"/>
              </a:spcAft>
              <a:defRPr/>
            </a:pPr>
            <a:endParaRPr kumimoji="1" lang="en-US" altLang="zh-TW" dirty="0">
              <a:solidFill>
                <a:prstClr val="black"/>
              </a:solidFill>
              <a:latin typeface="Arial" charset="0"/>
            </a:endParaRPr>
          </a:p>
        </p:txBody>
      </p:sp>
      <p:sp>
        <p:nvSpPr>
          <p:cNvPr id="5" name="Rectangle 5"/>
          <p:cNvSpPr>
            <a:spLocks noGrp="1" noChangeArrowheads="1"/>
          </p:cNvSpPr>
          <p:nvPr>
            <p:ph type="ftr" sz="quarter" idx="11"/>
          </p:nvPr>
        </p:nvSpPr>
        <p:spPr>
          <a:xfrm>
            <a:off x="4165600" y="6245225"/>
            <a:ext cx="3860800" cy="476250"/>
          </a:xfrm>
          <a:prstGeom prst="rect">
            <a:avLst/>
          </a:prstGeom>
          <a:ln/>
        </p:spPr>
        <p:txBody>
          <a:bodyPr/>
          <a:lstStyle>
            <a:lvl1pPr>
              <a:defRPr>
                <a:ea typeface="標楷體" panose="03000509000000000000" pitchFamily="65" charset="-120"/>
              </a:defRPr>
            </a:lvl1pPr>
          </a:lstStyle>
          <a:p>
            <a:pPr fontAlgn="base">
              <a:spcBef>
                <a:spcPct val="0"/>
              </a:spcBef>
              <a:spcAft>
                <a:spcPct val="0"/>
              </a:spcAft>
              <a:defRPr/>
            </a:pPr>
            <a:endParaRPr kumimoji="1" lang="en-US" altLang="zh-TW" dirty="0">
              <a:solidFill>
                <a:prstClr val="black"/>
              </a:solidFill>
              <a:latin typeface="Arial" charset="0"/>
            </a:endParaRPr>
          </a:p>
        </p:txBody>
      </p:sp>
      <p:sp>
        <p:nvSpPr>
          <p:cNvPr id="6" name="Rectangle 6"/>
          <p:cNvSpPr>
            <a:spLocks noGrp="1" noChangeArrowheads="1"/>
          </p:cNvSpPr>
          <p:nvPr>
            <p:ph type="sldNum" sz="quarter" idx="12"/>
          </p:nvPr>
        </p:nvSpPr>
        <p:spPr>
          <a:xfrm>
            <a:off x="8737600" y="6245225"/>
            <a:ext cx="2844800" cy="476250"/>
          </a:xfrm>
          <a:prstGeom prst="rect">
            <a:avLst/>
          </a:prstGeom>
          <a:ln/>
        </p:spPr>
        <p:txBody>
          <a:bodyPr/>
          <a:lstStyle>
            <a:lvl1pPr>
              <a:defRPr>
                <a:ea typeface="標楷體" panose="03000509000000000000" pitchFamily="65" charset="-120"/>
              </a:defRPr>
            </a:lvl1pPr>
          </a:lstStyle>
          <a:p>
            <a:pPr fontAlgn="base">
              <a:spcBef>
                <a:spcPct val="0"/>
              </a:spcBef>
              <a:spcAft>
                <a:spcPct val="0"/>
              </a:spcAft>
              <a:defRPr/>
            </a:pPr>
            <a:fld id="{6AA7D786-22B1-4D1A-8AE6-DF553BFED151}" type="slidenum">
              <a:rPr kumimoji="1" lang="en-US" altLang="zh-TW" smtClean="0">
                <a:solidFill>
                  <a:prstClr val="black"/>
                </a:solidFill>
                <a:latin typeface="Arial" charset="0"/>
              </a:rPr>
              <a:pPr fontAlgn="base">
                <a:spcBef>
                  <a:spcPct val="0"/>
                </a:spcBef>
                <a:spcAft>
                  <a:spcPct val="0"/>
                </a:spcAft>
                <a:defRPr/>
              </a:pPr>
              <a:t>‹#›</a:t>
            </a:fld>
            <a:endParaRPr kumimoji="1" lang="en-US" altLang="zh-TW" dirty="0">
              <a:solidFill>
                <a:prstClr val="black"/>
              </a:solidFill>
              <a:latin typeface="Arial" charset="0"/>
            </a:endParaRPr>
          </a:p>
        </p:txBody>
      </p:sp>
    </p:spTree>
    <p:extLst>
      <p:ext uri="{BB962C8B-B14F-4D97-AF65-F5344CB8AC3E}">
        <p14:creationId xmlns:p14="http://schemas.microsoft.com/office/powerpoint/2010/main" val="51729430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5_標題及物件">
    <p:spTree>
      <p:nvGrpSpPr>
        <p:cNvPr id="1" name=""/>
        <p:cNvGrpSpPr/>
        <p:nvPr/>
      </p:nvGrpSpPr>
      <p:grpSpPr>
        <a:xfrm>
          <a:off x="0" y="0"/>
          <a:ext cx="0" cy="0"/>
          <a:chOff x="0" y="0"/>
          <a:chExt cx="0" cy="0"/>
        </a:xfrm>
      </p:grpSpPr>
      <p:pic>
        <p:nvPicPr>
          <p:cNvPr id="8" name="圖片 7" descr="  南山人壽170117-17 上午11.33.49.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6"/>
          <p:cNvSpPr>
            <a:spLocks noGrp="1" noChangeArrowheads="1"/>
          </p:cNvSpPr>
          <p:nvPr>
            <p:ph type="sldNum" sz="quarter" idx="12"/>
          </p:nvPr>
        </p:nvSpPr>
        <p:spPr>
          <a:xfrm>
            <a:off x="9347200" y="6381750"/>
            <a:ext cx="2844800" cy="476250"/>
          </a:xfrm>
          <a:prstGeom prst="rect">
            <a:avLst/>
          </a:prstGeom>
          <a:ln/>
        </p:spPr>
        <p:txBody>
          <a:bodyPr/>
          <a:lstStyle>
            <a:lvl1pPr>
              <a:defRPr sz="2000">
                <a:ea typeface="標楷體" panose="03000509000000000000" pitchFamily="65" charset="-120"/>
              </a:defRPr>
            </a:lvl1pPr>
          </a:lstStyle>
          <a:p>
            <a:pPr fontAlgn="base">
              <a:spcBef>
                <a:spcPct val="0"/>
              </a:spcBef>
              <a:spcAft>
                <a:spcPct val="0"/>
              </a:spcAft>
              <a:defRPr/>
            </a:pPr>
            <a:fld id="{9B9F3CA9-12C3-45BB-B5BA-E03C7D8150C7}" type="slidenum">
              <a:rPr kumimoji="1" lang="en-US" altLang="zh-TW" smtClean="0">
                <a:solidFill>
                  <a:prstClr val="black"/>
                </a:solidFill>
                <a:latin typeface="Arial" charset="0"/>
              </a:rPr>
              <a:pPr fontAlgn="base">
                <a:spcBef>
                  <a:spcPct val="0"/>
                </a:spcBef>
                <a:spcAft>
                  <a:spcPct val="0"/>
                </a:spcAft>
                <a:defRPr/>
              </a:pPr>
              <a:t>‹#›</a:t>
            </a:fld>
            <a:endParaRPr kumimoji="1" lang="en-US" altLang="zh-TW" dirty="0">
              <a:solidFill>
                <a:prstClr val="black"/>
              </a:solidFill>
              <a:latin typeface="Arial" charset="0"/>
            </a:endParaRPr>
          </a:p>
        </p:txBody>
      </p:sp>
    </p:spTree>
    <p:extLst>
      <p:ext uri="{BB962C8B-B14F-4D97-AF65-F5344CB8AC3E}">
        <p14:creationId xmlns:p14="http://schemas.microsoft.com/office/powerpoint/2010/main" val="215347202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6_標題及物件">
    <p:spTree>
      <p:nvGrpSpPr>
        <p:cNvPr id="1" name=""/>
        <p:cNvGrpSpPr/>
        <p:nvPr/>
      </p:nvGrpSpPr>
      <p:grpSpPr>
        <a:xfrm>
          <a:off x="0" y="0"/>
          <a:ext cx="0" cy="0"/>
          <a:chOff x="0" y="0"/>
          <a:chExt cx="0" cy="0"/>
        </a:xfrm>
      </p:grpSpPr>
      <p:pic>
        <p:nvPicPr>
          <p:cNvPr id="8" name="圖片 7" descr="  南山人壽170117-17 上午11.33.49.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6"/>
          <p:cNvSpPr>
            <a:spLocks noGrp="1" noChangeArrowheads="1"/>
          </p:cNvSpPr>
          <p:nvPr>
            <p:ph type="sldNum" sz="quarter" idx="12"/>
          </p:nvPr>
        </p:nvSpPr>
        <p:spPr>
          <a:xfrm>
            <a:off x="9347200" y="6381750"/>
            <a:ext cx="2844800" cy="476250"/>
          </a:xfrm>
          <a:prstGeom prst="rect">
            <a:avLst/>
          </a:prstGeom>
          <a:ln/>
        </p:spPr>
        <p:txBody>
          <a:bodyPr/>
          <a:lstStyle>
            <a:lvl1pPr>
              <a:defRPr sz="2000">
                <a:ea typeface="標楷體" panose="03000509000000000000" pitchFamily="65" charset="-120"/>
              </a:defRPr>
            </a:lvl1pPr>
          </a:lstStyle>
          <a:p>
            <a:pPr fontAlgn="base">
              <a:spcBef>
                <a:spcPct val="0"/>
              </a:spcBef>
              <a:spcAft>
                <a:spcPct val="0"/>
              </a:spcAft>
              <a:defRPr/>
            </a:pPr>
            <a:fld id="{9B9F3CA9-12C3-45BB-B5BA-E03C7D8150C7}" type="slidenum">
              <a:rPr kumimoji="1" lang="en-US" altLang="zh-TW" smtClean="0">
                <a:solidFill>
                  <a:prstClr val="black"/>
                </a:solidFill>
                <a:latin typeface="Arial" charset="0"/>
              </a:rPr>
              <a:pPr fontAlgn="base">
                <a:spcBef>
                  <a:spcPct val="0"/>
                </a:spcBef>
                <a:spcAft>
                  <a:spcPct val="0"/>
                </a:spcAft>
                <a:defRPr/>
              </a:pPr>
              <a:t>‹#›</a:t>
            </a:fld>
            <a:endParaRPr kumimoji="1" lang="en-US" altLang="zh-TW" dirty="0">
              <a:solidFill>
                <a:prstClr val="black"/>
              </a:solidFill>
              <a:latin typeface="Arial" charset="0"/>
            </a:endParaRPr>
          </a:p>
        </p:txBody>
      </p:sp>
    </p:spTree>
    <p:extLst>
      <p:ext uri="{BB962C8B-B14F-4D97-AF65-F5344CB8AC3E}">
        <p14:creationId xmlns:p14="http://schemas.microsoft.com/office/powerpoint/2010/main" val="6805660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pic>
        <p:nvPicPr>
          <p:cNvPr id="8" name="圖片 7" descr="  南山人壽170117-17 上午11.33.49.jp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188643"/>
            <a:ext cx="12192000" cy="6330461"/>
          </a:xfrm>
          <a:prstGeom prst="rect">
            <a:avLst/>
          </a:prstGeom>
        </p:spPr>
      </p:pic>
      <p:sp>
        <p:nvSpPr>
          <p:cNvPr id="2" name="標題 1"/>
          <p:cNvSpPr>
            <a:spLocks noGrp="1"/>
          </p:cNvSpPr>
          <p:nvPr>
            <p:ph type="title"/>
          </p:nvPr>
        </p:nvSpPr>
        <p:spPr>
          <a:xfrm>
            <a:off x="239349" y="188640"/>
            <a:ext cx="7872875" cy="648072"/>
          </a:xfrm>
          <a:prstGeom prst="rect">
            <a:avLst/>
          </a:prstGeom>
        </p:spPr>
        <p:txBody>
          <a:bodyPr>
            <a:noAutofit/>
          </a:bodyPr>
          <a:lstStyle>
            <a:lvl1pPr algn="l">
              <a:defRPr sz="3200" b="1">
                <a:solidFill>
                  <a:schemeClr val="tx2">
                    <a:lumMod val="75000"/>
                  </a:schemeClr>
                </a:solidFill>
                <a:latin typeface="標楷體" panose="03000509000000000000" pitchFamily="65" charset="-120"/>
                <a:ea typeface="標楷體" panose="03000509000000000000" pitchFamily="65" charset="-120"/>
              </a:defRPr>
            </a:lvl1pPr>
          </a:lstStyle>
          <a:p>
            <a:r>
              <a:rPr lang="zh-TW" altLang="en-US" dirty="0"/>
              <a:t>按一下以編輯母片標題樣式</a:t>
            </a:r>
          </a:p>
        </p:txBody>
      </p:sp>
      <p:sp>
        <p:nvSpPr>
          <p:cNvPr id="3" name="內容版面配置區 2"/>
          <p:cNvSpPr>
            <a:spLocks noGrp="1"/>
          </p:cNvSpPr>
          <p:nvPr>
            <p:ph idx="1"/>
          </p:nvPr>
        </p:nvSpPr>
        <p:spPr>
          <a:xfrm>
            <a:off x="609600" y="1556794"/>
            <a:ext cx="10972800" cy="4525963"/>
          </a:xfrm>
        </p:spPr>
        <p:txBody>
          <a:bodyPr>
            <a:normAutofit/>
          </a:bodyPr>
          <a:lstStyle>
            <a:lvl1pPr>
              <a:defRPr sz="2400">
                <a:latin typeface="標楷體" panose="03000509000000000000" pitchFamily="65" charset="-120"/>
                <a:ea typeface="標楷體" panose="03000509000000000000" pitchFamily="65" charset="-120"/>
              </a:defRPr>
            </a:lvl1pPr>
            <a:lvl2pPr>
              <a:defRPr sz="2400">
                <a:latin typeface="標楷體" panose="03000509000000000000" pitchFamily="65" charset="-120"/>
                <a:ea typeface="標楷體" panose="03000509000000000000" pitchFamily="65" charset="-120"/>
              </a:defRPr>
            </a:lvl2pPr>
            <a:lvl3pPr>
              <a:defRPr sz="2400">
                <a:latin typeface="標楷體" panose="03000509000000000000" pitchFamily="65" charset="-120"/>
                <a:ea typeface="標楷體" panose="03000509000000000000" pitchFamily="65" charset="-120"/>
              </a:defRPr>
            </a:lvl3pPr>
            <a:lvl4pPr>
              <a:defRPr sz="2400">
                <a:latin typeface="標楷體" panose="03000509000000000000" pitchFamily="65" charset="-120"/>
                <a:ea typeface="標楷體" panose="03000509000000000000" pitchFamily="65" charset="-120"/>
              </a:defRPr>
            </a:lvl4pPr>
            <a:lvl5pPr>
              <a:defRPr sz="2400">
                <a:latin typeface="標楷體" panose="03000509000000000000" pitchFamily="65" charset="-120"/>
                <a:ea typeface="標楷體" panose="03000509000000000000" pitchFamily="65" charset="-120"/>
              </a:defRPr>
            </a:lvl5pPr>
          </a:lstStyle>
          <a:p>
            <a:pPr lvl="0"/>
            <a:r>
              <a:rPr lang="zh-TW" altLang="en-US" dirty="0"/>
              <a:t>按一下以編輯母片文字樣式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
        <p:nvSpPr>
          <p:cNvPr id="6" name="投影片編號版面配置區 5"/>
          <p:cNvSpPr>
            <a:spLocks noGrp="1"/>
          </p:cNvSpPr>
          <p:nvPr>
            <p:ph type="sldNum" sz="quarter" idx="12"/>
          </p:nvPr>
        </p:nvSpPr>
        <p:spPr>
          <a:xfrm>
            <a:off x="9347200" y="6492878"/>
            <a:ext cx="2844800" cy="365125"/>
          </a:xfrm>
        </p:spPr>
        <p:txBody>
          <a:bodyPr/>
          <a:lstStyle/>
          <a:p>
            <a:fld id="{BF8CE765-4F4E-465C-81D9-F9DA65D64035}" type="slidenum">
              <a:rPr lang="zh-TW" altLang="en-US" smtClean="0"/>
              <a:t>‹#›</a:t>
            </a:fld>
            <a:endParaRPr lang="zh-TW" altLang="en-US"/>
          </a:p>
        </p:txBody>
      </p:sp>
    </p:spTree>
    <p:extLst>
      <p:ext uri="{BB962C8B-B14F-4D97-AF65-F5344CB8AC3E}">
        <p14:creationId xmlns:p14="http://schemas.microsoft.com/office/powerpoint/2010/main" val="149345793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7_標題及物件">
    <p:spTree>
      <p:nvGrpSpPr>
        <p:cNvPr id="1" name=""/>
        <p:cNvGrpSpPr/>
        <p:nvPr/>
      </p:nvGrpSpPr>
      <p:grpSpPr>
        <a:xfrm>
          <a:off x="0" y="0"/>
          <a:ext cx="0" cy="0"/>
          <a:chOff x="0" y="0"/>
          <a:chExt cx="0" cy="0"/>
        </a:xfrm>
      </p:grpSpPr>
      <p:pic>
        <p:nvPicPr>
          <p:cNvPr id="8" name="圖片 7" descr="  南山人壽170117-17 上午11.33.49.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6"/>
          <p:cNvSpPr>
            <a:spLocks noGrp="1" noChangeArrowheads="1"/>
          </p:cNvSpPr>
          <p:nvPr>
            <p:ph type="sldNum" sz="quarter" idx="12"/>
          </p:nvPr>
        </p:nvSpPr>
        <p:spPr>
          <a:xfrm>
            <a:off x="9347200" y="6381750"/>
            <a:ext cx="2844800" cy="476250"/>
          </a:xfrm>
          <a:prstGeom prst="rect">
            <a:avLst/>
          </a:prstGeom>
          <a:ln/>
        </p:spPr>
        <p:txBody>
          <a:bodyPr/>
          <a:lstStyle>
            <a:lvl1pPr>
              <a:defRPr sz="2000">
                <a:ea typeface="標楷體" panose="03000509000000000000" pitchFamily="65" charset="-120"/>
              </a:defRPr>
            </a:lvl1pPr>
          </a:lstStyle>
          <a:p>
            <a:pPr fontAlgn="base">
              <a:spcBef>
                <a:spcPct val="0"/>
              </a:spcBef>
              <a:spcAft>
                <a:spcPct val="0"/>
              </a:spcAft>
              <a:defRPr/>
            </a:pPr>
            <a:fld id="{9B9F3CA9-12C3-45BB-B5BA-E03C7D8150C7}" type="slidenum">
              <a:rPr kumimoji="1" lang="en-US" altLang="zh-TW" smtClean="0">
                <a:solidFill>
                  <a:prstClr val="black"/>
                </a:solidFill>
                <a:latin typeface="Arial" charset="0"/>
              </a:rPr>
              <a:pPr fontAlgn="base">
                <a:spcBef>
                  <a:spcPct val="0"/>
                </a:spcBef>
                <a:spcAft>
                  <a:spcPct val="0"/>
                </a:spcAft>
                <a:defRPr/>
              </a:pPr>
              <a:t>‹#›</a:t>
            </a:fld>
            <a:endParaRPr kumimoji="1" lang="en-US" altLang="zh-TW" dirty="0">
              <a:solidFill>
                <a:prstClr val="black"/>
              </a:solidFill>
              <a:latin typeface="Arial" charset="0"/>
            </a:endParaRPr>
          </a:p>
        </p:txBody>
      </p:sp>
    </p:spTree>
    <p:extLst>
      <p:ext uri="{BB962C8B-B14F-4D97-AF65-F5344CB8AC3E}">
        <p14:creationId xmlns:p14="http://schemas.microsoft.com/office/powerpoint/2010/main" val="399328556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8_標題及物件">
    <p:spTree>
      <p:nvGrpSpPr>
        <p:cNvPr id="1" name=""/>
        <p:cNvGrpSpPr/>
        <p:nvPr/>
      </p:nvGrpSpPr>
      <p:grpSpPr>
        <a:xfrm>
          <a:off x="0" y="0"/>
          <a:ext cx="0" cy="0"/>
          <a:chOff x="0" y="0"/>
          <a:chExt cx="0" cy="0"/>
        </a:xfrm>
      </p:grpSpPr>
      <p:pic>
        <p:nvPicPr>
          <p:cNvPr id="8" name="圖片 7" descr="  南山人壽170117-17 上午11.33.49.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6"/>
          <p:cNvSpPr>
            <a:spLocks noGrp="1" noChangeArrowheads="1"/>
          </p:cNvSpPr>
          <p:nvPr>
            <p:ph type="sldNum" sz="quarter" idx="12"/>
          </p:nvPr>
        </p:nvSpPr>
        <p:spPr>
          <a:xfrm>
            <a:off x="9347200" y="6381750"/>
            <a:ext cx="2844800" cy="476250"/>
          </a:xfrm>
          <a:prstGeom prst="rect">
            <a:avLst/>
          </a:prstGeom>
          <a:ln/>
        </p:spPr>
        <p:txBody>
          <a:bodyPr/>
          <a:lstStyle>
            <a:lvl1pPr>
              <a:defRPr sz="2000">
                <a:ea typeface="標楷體" panose="03000509000000000000" pitchFamily="65" charset="-120"/>
              </a:defRPr>
            </a:lvl1pPr>
          </a:lstStyle>
          <a:p>
            <a:pPr fontAlgn="base">
              <a:spcBef>
                <a:spcPct val="0"/>
              </a:spcBef>
              <a:spcAft>
                <a:spcPct val="0"/>
              </a:spcAft>
              <a:defRPr/>
            </a:pPr>
            <a:fld id="{9B9F3CA9-12C3-45BB-B5BA-E03C7D8150C7}" type="slidenum">
              <a:rPr kumimoji="1" lang="en-US" altLang="zh-TW" smtClean="0">
                <a:solidFill>
                  <a:prstClr val="black"/>
                </a:solidFill>
                <a:latin typeface="Arial" charset="0"/>
              </a:rPr>
              <a:pPr fontAlgn="base">
                <a:spcBef>
                  <a:spcPct val="0"/>
                </a:spcBef>
                <a:spcAft>
                  <a:spcPct val="0"/>
                </a:spcAft>
                <a:defRPr/>
              </a:pPr>
              <a:t>‹#›</a:t>
            </a:fld>
            <a:endParaRPr kumimoji="1" lang="en-US" altLang="zh-TW" dirty="0">
              <a:solidFill>
                <a:prstClr val="black"/>
              </a:solidFill>
              <a:latin typeface="Arial" charset="0"/>
            </a:endParaRPr>
          </a:p>
        </p:txBody>
      </p:sp>
    </p:spTree>
    <p:extLst>
      <p:ext uri="{BB962C8B-B14F-4D97-AF65-F5344CB8AC3E}">
        <p14:creationId xmlns:p14="http://schemas.microsoft.com/office/powerpoint/2010/main" val="35771619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9_標題及物件">
    <p:spTree>
      <p:nvGrpSpPr>
        <p:cNvPr id="1" name=""/>
        <p:cNvGrpSpPr/>
        <p:nvPr/>
      </p:nvGrpSpPr>
      <p:grpSpPr>
        <a:xfrm>
          <a:off x="0" y="0"/>
          <a:ext cx="0" cy="0"/>
          <a:chOff x="0" y="0"/>
          <a:chExt cx="0" cy="0"/>
        </a:xfrm>
      </p:grpSpPr>
      <p:pic>
        <p:nvPicPr>
          <p:cNvPr id="8" name="圖片 7" descr="  南山人壽170117-17 上午11.33.49.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6"/>
          <p:cNvSpPr>
            <a:spLocks noGrp="1" noChangeArrowheads="1"/>
          </p:cNvSpPr>
          <p:nvPr>
            <p:ph type="sldNum" sz="quarter" idx="12"/>
          </p:nvPr>
        </p:nvSpPr>
        <p:spPr>
          <a:xfrm>
            <a:off x="9347200" y="6381750"/>
            <a:ext cx="2844800" cy="476250"/>
          </a:xfrm>
          <a:prstGeom prst="rect">
            <a:avLst/>
          </a:prstGeom>
          <a:ln/>
        </p:spPr>
        <p:txBody>
          <a:bodyPr/>
          <a:lstStyle>
            <a:lvl1pPr>
              <a:defRPr sz="2000">
                <a:ea typeface="標楷體" panose="03000509000000000000" pitchFamily="65" charset="-120"/>
              </a:defRPr>
            </a:lvl1pPr>
          </a:lstStyle>
          <a:p>
            <a:pPr fontAlgn="base">
              <a:spcBef>
                <a:spcPct val="0"/>
              </a:spcBef>
              <a:spcAft>
                <a:spcPct val="0"/>
              </a:spcAft>
              <a:defRPr/>
            </a:pPr>
            <a:fld id="{9B9F3CA9-12C3-45BB-B5BA-E03C7D8150C7}" type="slidenum">
              <a:rPr kumimoji="1" lang="en-US" altLang="zh-TW" smtClean="0">
                <a:solidFill>
                  <a:prstClr val="black"/>
                </a:solidFill>
                <a:latin typeface="Arial" charset="0"/>
              </a:rPr>
              <a:pPr fontAlgn="base">
                <a:spcBef>
                  <a:spcPct val="0"/>
                </a:spcBef>
                <a:spcAft>
                  <a:spcPct val="0"/>
                </a:spcAft>
                <a:defRPr/>
              </a:pPr>
              <a:t>‹#›</a:t>
            </a:fld>
            <a:endParaRPr kumimoji="1" lang="en-US" altLang="zh-TW" dirty="0">
              <a:solidFill>
                <a:prstClr val="black"/>
              </a:solidFill>
              <a:latin typeface="Arial" charset="0"/>
            </a:endParaRPr>
          </a:p>
        </p:txBody>
      </p:sp>
    </p:spTree>
    <p:extLst>
      <p:ext uri="{BB962C8B-B14F-4D97-AF65-F5344CB8AC3E}">
        <p14:creationId xmlns:p14="http://schemas.microsoft.com/office/powerpoint/2010/main" val="29373287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0_標題及物件">
    <p:spTree>
      <p:nvGrpSpPr>
        <p:cNvPr id="1" name=""/>
        <p:cNvGrpSpPr/>
        <p:nvPr/>
      </p:nvGrpSpPr>
      <p:grpSpPr>
        <a:xfrm>
          <a:off x="0" y="0"/>
          <a:ext cx="0" cy="0"/>
          <a:chOff x="0" y="0"/>
          <a:chExt cx="0" cy="0"/>
        </a:xfrm>
      </p:grpSpPr>
      <p:pic>
        <p:nvPicPr>
          <p:cNvPr id="8" name="圖片 7" descr="  南山人壽170117-17 上午11.33.49.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19547437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1_標題及物件">
    <p:spTree>
      <p:nvGrpSpPr>
        <p:cNvPr id="1" name=""/>
        <p:cNvGrpSpPr/>
        <p:nvPr/>
      </p:nvGrpSpPr>
      <p:grpSpPr>
        <a:xfrm>
          <a:off x="0" y="0"/>
          <a:ext cx="0" cy="0"/>
          <a:chOff x="0" y="0"/>
          <a:chExt cx="0" cy="0"/>
        </a:xfrm>
      </p:grpSpPr>
      <p:pic>
        <p:nvPicPr>
          <p:cNvPr id="8" name="圖片 7" descr="  南山人壽170117-17 上午11.33.49.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55582524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2_標題及物件">
    <p:spTree>
      <p:nvGrpSpPr>
        <p:cNvPr id="1" name=""/>
        <p:cNvGrpSpPr/>
        <p:nvPr/>
      </p:nvGrpSpPr>
      <p:grpSpPr>
        <a:xfrm>
          <a:off x="0" y="0"/>
          <a:ext cx="0" cy="0"/>
          <a:chOff x="0" y="0"/>
          <a:chExt cx="0" cy="0"/>
        </a:xfrm>
      </p:grpSpPr>
      <p:pic>
        <p:nvPicPr>
          <p:cNvPr id="8" name="圖片 7" descr="  南山人壽170117-17 上午11.33.49.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743683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3_標題及物件">
    <p:spTree>
      <p:nvGrpSpPr>
        <p:cNvPr id="1" name=""/>
        <p:cNvGrpSpPr/>
        <p:nvPr/>
      </p:nvGrpSpPr>
      <p:grpSpPr>
        <a:xfrm>
          <a:off x="0" y="0"/>
          <a:ext cx="0" cy="0"/>
          <a:chOff x="0" y="0"/>
          <a:chExt cx="0" cy="0"/>
        </a:xfrm>
      </p:grpSpPr>
      <p:pic>
        <p:nvPicPr>
          <p:cNvPr id="8" name="圖片 7" descr="  南山人壽170117-17 上午11.33.49.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62797389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4_標題及物件">
    <p:spTree>
      <p:nvGrpSpPr>
        <p:cNvPr id="1" name=""/>
        <p:cNvGrpSpPr/>
        <p:nvPr/>
      </p:nvGrpSpPr>
      <p:grpSpPr>
        <a:xfrm>
          <a:off x="0" y="0"/>
          <a:ext cx="0" cy="0"/>
          <a:chOff x="0" y="0"/>
          <a:chExt cx="0" cy="0"/>
        </a:xfrm>
      </p:grpSpPr>
      <p:pic>
        <p:nvPicPr>
          <p:cNvPr id="8" name="圖片 7" descr="  南山人壽170117-17 上午11.33.49.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3083027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自訂版面配置">
    <p:spTree>
      <p:nvGrpSpPr>
        <p:cNvPr id="1" name=""/>
        <p:cNvGrpSpPr/>
        <p:nvPr/>
      </p:nvGrpSpPr>
      <p:grpSpPr>
        <a:xfrm>
          <a:off x="0" y="0"/>
          <a:ext cx="0" cy="0"/>
          <a:chOff x="0" y="0"/>
          <a:chExt cx="0" cy="0"/>
        </a:xfrm>
      </p:grpSpPr>
      <p:sp>
        <p:nvSpPr>
          <p:cNvPr id="2" name="標題 1"/>
          <p:cNvSpPr>
            <a:spLocks noGrp="1"/>
          </p:cNvSpPr>
          <p:nvPr>
            <p:ph type="title" hasCustomPrompt="1"/>
          </p:nvPr>
        </p:nvSpPr>
        <p:spPr>
          <a:xfrm>
            <a:off x="815413" y="2996952"/>
            <a:ext cx="10972800" cy="1143000"/>
          </a:xfrm>
          <a:prstGeom prst="rect">
            <a:avLst/>
          </a:prstGeom>
        </p:spPr>
        <p:txBody>
          <a:bodyPr>
            <a:normAutofit/>
          </a:bodyPr>
          <a:lstStyle>
            <a:lvl1pPr algn="l">
              <a:defRPr sz="3200" b="1">
                <a:solidFill>
                  <a:schemeClr val="tx2"/>
                </a:solidFill>
                <a:latin typeface="標楷體" panose="03000509000000000000" pitchFamily="65" charset="-120"/>
                <a:ea typeface="標楷體" panose="03000509000000000000" pitchFamily="65" charset="-120"/>
              </a:defRPr>
            </a:lvl1pPr>
          </a:lstStyle>
          <a:p>
            <a:r>
              <a:rPr lang="zh-TW" altLang="en-US" dirty="0"/>
              <a:t>按一下以編輯最末一頁結語</a:t>
            </a:r>
          </a:p>
        </p:txBody>
      </p:sp>
      <p:sp>
        <p:nvSpPr>
          <p:cNvPr id="3" name="投影片編號版面配置區 2"/>
          <p:cNvSpPr>
            <a:spLocks noGrp="1"/>
          </p:cNvSpPr>
          <p:nvPr>
            <p:ph type="sldNum" sz="quarter" idx="10"/>
          </p:nvPr>
        </p:nvSpPr>
        <p:spPr>
          <a:xfrm>
            <a:off x="9347200" y="6492878"/>
            <a:ext cx="2844800" cy="365125"/>
          </a:xfrm>
        </p:spPr>
        <p:txBody>
          <a:bodyPr/>
          <a:lstStyle/>
          <a:p>
            <a:fld id="{BF8CE765-4F4E-465C-81D9-F9DA65D64035}" type="slidenum">
              <a:rPr lang="zh-TW" altLang="en-US" smtClean="0"/>
              <a:t>‹#›</a:t>
            </a:fld>
            <a:endParaRPr lang="zh-TW" altLang="en-US"/>
          </a:p>
        </p:txBody>
      </p:sp>
    </p:spTree>
    <p:extLst>
      <p:ext uri="{BB962C8B-B14F-4D97-AF65-F5344CB8AC3E}">
        <p14:creationId xmlns:p14="http://schemas.microsoft.com/office/powerpoint/2010/main" val="1654307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4" name="Rectangle 6"/>
          <p:cNvSpPr>
            <a:spLocks noGrp="1" noChangeArrowheads="1"/>
          </p:cNvSpPr>
          <p:nvPr>
            <p:ph type="sldNum" sz="quarter" idx="12"/>
          </p:nvPr>
        </p:nvSpPr>
        <p:spPr>
          <a:xfrm>
            <a:off x="-52931" y="6549603"/>
            <a:ext cx="2844800" cy="476251"/>
          </a:xfrm>
          <a:prstGeom prst="rect">
            <a:avLst/>
          </a:prstGeom>
          <a:ln/>
        </p:spPr>
        <p:txBody>
          <a:bodyPr/>
          <a:lstStyle>
            <a:lvl1pPr>
              <a:defRPr>
                <a:ea typeface="標楷體" panose="03000509000000000000" pitchFamily="65" charset="-120"/>
              </a:defRPr>
            </a:lvl1pPr>
          </a:lstStyle>
          <a:p>
            <a:pPr fontAlgn="base">
              <a:spcBef>
                <a:spcPct val="0"/>
              </a:spcBef>
              <a:spcAft>
                <a:spcPct val="0"/>
              </a:spcAft>
            </a:pPr>
            <a:fld id="{5B8779F0-B582-46B7-AA48-119237C6AC5C}" type="slidenum">
              <a:rPr kumimoji="1" lang="en-US" altLang="zh-TW" smtClean="0">
                <a:solidFill>
                  <a:srgbClr val="000000"/>
                </a:solidFill>
              </a:rPr>
              <a:pPr fontAlgn="base">
                <a:spcBef>
                  <a:spcPct val="0"/>
                </a:spcBef>
                <a:spcAft>
                  <a:spcPct val="0"/>
                </a:spcAft>
              </a:pPr>
              <a:t>‹#›</a:t>
            </a:fld>
            <a:endParaRPr kumimoji="1" lang="en-US" altLang="zh-TW" dirty="0">
              <a:solidFill>
                <a:srgbClr val="000000"/>
              </a:solidFill>
            </a:endParaRPr>
          </a:p>
        </p:txBody>
      </p:sp>
    </p:spTree>
    <p:extLst>
      <p:ext uri="{BB962C8B-B14F-4D97-AF65-F5344CB8AC3E}">
        <p14:creationId xmlns:p14="http://schemas.microsoft.com/office/powerpoint/2010/main" val="33878681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標題及物件">
    <p:spTree>
      <p:nvGrpSpPr>
        <p:cNvPr id="1" name=""/>
        <p:cNvGrpSpPr/>
        <p:nvPr/>
      </p:nvGrpSpPr>
      <p:grpSpPr>
        <a:xfrm>
          <a:off x="0" y="0"/>
          <a:ext cx="0" cy="0"/>
          <a:chOff x="0" y="0"/>
          <a:chExt cx="0" cy="0"/>
        </a:xfrm>
      </p:grpSpPr>
      <p:pic>
        <p:nvPicPr>
          <p:cNvPr id="2" name="圖片 3" descr="  南山人壽170117-17 上午11.33.49.jp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244072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標題及物件">
    <p:spTree>
      <p:nvGrpSpPr>
        <p:cNvPr id="1" name=""/>
        <p:cNvGrpSpPr/>
        <p:nvPr/>
      </p:nvGrpSpPr>
      <p:grpSpPr>
        <a:xfrm>
          <a:off x="0" y="0"/>
          <a:ext cx="0" cy="0"/>
          <a:chOff x="0" y="0"/>
          <a:chExt cx="0" cy="0"/>
        </a:xfrm>
      </p:grpSpPr>
      <p:pic>
        <p:nvPicPr>
          <p:cNvPr id="8" name="圖片 7" descr="  南山人壽170117-17 上午11.33.49.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noFill/>
          <a:ln>
            <a:noFill/>
          </a:ln>
          <a:effectLst/>
        </p:spPr>
      </p:pic>
      <p:sp>
        <p:nvSpPr>
          <p:cNvPr id="5" name="Rectangle 6"/>
          <p:cNvSpPr>
            <a:spLocks noGrp="1" noChangeArrowheads="1"/>
          </p:cNvSpPr>
          <p:nvPr>
            <p:ph type="sldNum" sz="quarter" idx="12"/>
          </p:nvPr>
        </p:nvSpPr>
        <p:spPr>
          <a:xfrm>
            <a:off x="-52931" y="6549603"/>
            <a:ext cx="2844800" cy="476251"/>
          </a:xfrm>
          <a:prstGeom prst="rect">
            <a:avLst/>
          </a:prstGeom>
          <a:ln/>
        </p:spPr>
        <p:txBody>
          <a:bodyPr/>
          <a:lstStyle>
            <a:lvl1pPr>
              <a:defRPr>
                <a:latin typeface="Microsoft JhengHei" charset="0"/>
                <a:ea typeface="Microsoft JhengHei" charset="0"/>
                <a:cs typeface="Microsoft JhengHei" charset="0"/>
              </a:defRPr>
            </a:lvl1pPr>
          </a:lstStyle>
          <a:p>
            <a:fld id="{97F79C07-65E5-44C9-A7BD-B6603E07D2D4}" type="slidenum">
              <a:rPr lang="en-US" altLang="zh-TW" smtClean="0">
                <a:solidFill>
                  <a:srgbClr val="000000"/>
                </a:solidFill>
              </a:rPr>
              <a:pPr/>
              <a:t>‹#›</a:t>
            </a:fld>
            <a:endParaRPr lang="en-US" altLang="zh-TW">
              <a:solidFill>
                <a:srgbClr val="000000"/>
              </a:solidFill>
            </a:endParaRPr>
          </a:p>
        </p:txBody>
      </p:sp>
      <p:sp>
        <p:nvSpPr>
          <p:cNvPr id="6" name="標題 1"/>
          <p:cNvSpPr>
            <a:spLocks noGrp="1"/>
          </p:cNvSpPr>
          <p:nvPr>
            <p:ph type="title"/>
          </p:nvPr>
        </p:nvSpPr>
        <p:spPr>
          <a:xfrm>
            <a:off x="2255573" y="191835"/>
            <a:ext cx="7404720" cy="516672"/>
          </a:xfrm>
          <a:prstGeom prst="rect">
            <a:avLst/>
          </a:prstGeom>
        </p:spPr>
        <p:txBody>
          <a:bodyPr/>
          <a:lstStyle>
            <a:lvl1pPr>
              <a:defRPr sz="3200" b="1">
                <a:solidFill>
                  <a:schemeClr val="tx1"/>
                </a:solidFill>
                <a:latin typeface="Microsoft JhengHei" charset="0"/>
                <a:ea typeface="Microsoft JhengHei" charset="0"/>
                <a:cs typeface="Microsoft JhengHei" charset="0"/>
              </a:defRPr>
            </a:lvl1pPr>
          </a:lstStyle>
          <a:p>
            <a:r>
              <a:rPr lang="zh-TW" altLang="en-US"/>
              <a:t>按一下以編輯母片標題樣式</a:t>
            </a:r>
            <a:endParaRPr lang="zh-TW" altLang="en-US" dirty="0"/>
          </a:p>
        </p:txBody>
      </p:sp>
    </p:spTree>
    <p:extLst>
      <p:ext uri="{BB962C8B-B14F-4D97-AF65-F5344CB8AC3E}">
        <p14:creationId xmlns:p14="http://schemas.microsoft.com/office/powerpoint/2010/main" val="31406573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9_標題及物件">
    <p:spTree>
      <p:nvGrpSpPr>
        <p:cNvPr id="1" name=""/>
        <p:cNvGrpSpPr/>
        <p:nvPr/>
      </p:nvGrpSpPr>
      <p:grpSpPr>
        <a:xfrm>
          <a:off x="0" y="0"/>
          <a:ext cx="0" cy="0"/>
          <a:chOff x="0" y="0"/>
          <a:chExt cx="0" cy="0"/>
        </a:xfrm>
      </p:grpSpPr>
      <p:pic>
        <p:nvPicPr>
          <p:cNvPr id="8" name="圖片 7" descr="  南山人壽170117-17 上午11.33.49.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文字方塊 3"/>
          <p:cNvSpPr txBox="1"/>
          <p:nvPr/>
        </p:nvSpPr>
        <p:spPr>
          <a:xfrm>
            <a:off x="11329259" y="6608389"/>
            <a:ext cx="911424" cy="276999"/>
          </a:xfrm>
          <a:prstGeom prst="rect">
            <a:avLst/>
          </a:prstGeom>
          <a:noFill/>
        </p:spPr>
        <p:txBody>
          <a:bodyPr wrap="square" rtlCol="0">
            <a:spAutoFit/>
          </a:bodyPr>
          <a:lstStyle/>
          <a:p>
            <a:pPr algn="r" fontAlgn="base">
              <a:spcBef>
                <a:spcPct val="0"/>
              </a:spcBef>
              <a:spcAft>
                <a:spcPct val="0"/>
              </a:spcAft>
            </a:pPr>
            <a:fld id="{4BDDF423-5CC9-42DD-9CDE-2D13CA257E21}" type="slidenum">
              <a:rPr kumimoji="1" lang="zh-TW" altLang="en-US" sz="1200">
                <a:solidFill>
                  <a:prstClr val="black"/>
                </a:solidFill>
                <a:ea typeface="標楷體" panose="03000509000000000000" pitchFamily="65" charset="-120"/>
              </a:rPr>
              <a:pPr algn="r" fontAlgn="base">
                <a:spcBef>
                  <a:spcPct val="0"/>
                </a:spcBef>
                <a:spcAft>
                  <a:spcPct val="0"/>
                </a:spcAft>
              </a:pPr>
              <a:t>‹#›</a:t>
            </a:fld>
            <a:endParaRPr kumimoji="1" lang="zh-TW" altLang="en-US" sz="1200" dirty="0">
              <a:solidFill>
                <a:prstClr val="black"/>
              </a:solidFill>
              <a:ea typeface="標楷體" panose="03000509000000000000" pitchFamily="65" charset="-120"/>
            </a:endParaRPr>
          </a:p>
        </p:txBody>
      </p:sp>
    </p:spTree>
    <p:extLst>
      <p:ext uri="{BB962C8B-B14F-4D97-AF65-F5344CB8AC3E}">
        <p14:creationId xmlns:p14="http://schemas.microsoft.com/office/powerpoint/2010/main" val="1271795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標題及物件">
    <p:spTree>
      <p:nvGrpSpPr>
        <p:cNvPr id="1" name=""/>
        <p:cNvGrpSpPr/>
        <p:nvPr/>
      </p:nvGrpSpPr>
      <p:grpSpPr>
        <a:xfrm>
          <a:off x="0" y="0"/>
          <a:ext cx="0" cy="0"/>
          <a:chOff x="0" y="0"/>
          <a:chExt cx="0" cy="0"/>
        </a:xfrm>
      </p:grpSpPr>
      <p:sp>
        <p:nvSpPr>
          <p:cNvPr id="6" name="投影片編號版面配置區 5"/>
          <p:cNvSpPr>
            <a:spLocks noGrp="1"/>
          </p:cNvSpPr>
          <p:nvPr>
            <p:ph type="sldNum" sz="quarter" idx="12"/>
          </p:nvPr>
        </p:nvSpPr>
        <p:spPr>
          <a:xfrm>
            <a:off x="9347200" y="6492878"/>
            <a:ext cx="2844800" cy="365125"/>
          </a:xfrm>
          <a:prstGeom prst="rect">
            <a:avLst/>
          </a:prstGeom>
        </p:spPr>
        <p:txBody>
          <a:bodyPr/>
          <a:lstStyle>
            <a:lvl1pPr>
              <a:defRPr>
                <a:ea typeface="標楷體" panose="03000509000000000000" pitchFamily="65" charset="-120"/>
              </a:defRPr>
            </a:lvl1pPr>
          </a:lstStyle>
          <a:p>
            <a:fld id="{4D8BCD22-8E00-400A-AAC3-FED048FCB529}" type="slidenum">
              <a:rPr lang="zh-TW" altLang="en-US" smtClean="0">
                <a:solidFill>
                  <a:prstClr val="black"/>
                </a:solidFill>
              </a:rPr>
              <a:pPr/>
              <a:t>‹#›</a:t>
            </a:fld>
            <a:endParaRPr lang="zh-TW" altLang="en-US" dirty="0">
              <a:solidFill>
                <a:prstClr val="black"/>
              </a:solidFill>
            </a:endParaRPr>
          </a:p>
        </p:txBody>
      </p:sp>
      <p:sp>
        <p:nvSpPr>
          <p:cNvPr id="4" name="矩形 3"/>
          <p:cNvSpPr/>
          <p:nvPr userDrawn="1"/>
        </p:nvSpPr>
        <p:spPr>
          <a:xfrm>
            <a:off x="0" y="0"/>
            <a:ext cx="3695733" cy="7647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800" dirty="0">
              <a:solidFill>
                <a:prstClr val="white"/>
              </a:solidFill>
              <a:ea typeface="標楷體" panose="03000509000000000000" pitchFamily="65" charset="-120"/>
            </a:endParaRPr>
          </a:p>
        </p:txBody>
      </p:sp>
    </p:spTree>
    <p:extLst>
      <p:ext uri="{BB962C8B-B14F-4D97-AF65-F5344CB8AC3E}">
        <p14:creationId xmlns:p14="http://schemas.microsoft.com/office/powerpoint/2010/main" val="6336812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4_標題及物件">
    <p:spTree>
      <p:nvGrpSpPr>
        <p:cNvPr id="1" name=""/>
        <p:cNvGrpSpPr/>
        <p:nvPr/>
      </p:nvGrpSpPr>
      <p:grpSpPr>
        <a:xfrm>
          <a:off x="0" y="0"/>
          <a:ext cx="0" cy="0"/>
          <a:chOff x="0" y="0"/>
          <a:chExt cx="0" cy="0"/>
        </a:xfrm>
      </p:grpSpPr>
      <p:pic>
        <p:nvPicPr>
          <p:cNvPr id="8" name="圖片 7" descr="  南山人壽170117-17 上午11.33.49.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文字方塊 2"/>
          <p:cNvSpPr txBox="1"/>
          <p:nvPr userDrawn="1"/>
        </p:nvSpPr>
        <p:spPr>
          <a:xfrm>
            <a:off x="10800523" y="6453336"/>
            <a:ext cx="1152128" cy="369332"/>
          </a:xfrm>
          <a:prstGeom prst="rect">
            <a:avLst/>
          </a:prstGeom>
          <a:noFill/>
        </p:spPr>
        <p:txBody>
          <a:bodyPr wrap="square" rtlCol="0">
            <a:spAutoFit/>
          </a:bodyPr>
          <a:lstStyle/>
          <a:p>
            <a:pPr algn="r"/>
            <a:fld id="{2BB5D461-AAB3-4EBD-8968-B5A7E320F18F}" type="slidenum">
              <a:rPr lang="zh-TW" altLang="en-US" sz="1800">
                <a:solidFill>
                  <a:prstClr val="black"/>
                </a:solidFill>
                <a:ea typeface="標楷體" panose="03000509000000000000" pitchFamily="65" charset="-120"/>
              </a:rPr>
              <a:pPr algn="r"/>
              <a:t>‹#›</a:t>
            </a:fld>
            <a:endParaRPr lang="zh-TW" altLang="en-US" sz="1800" dirty="0">
              <a:solidFill>
                <a:prstClr val="black"/>
              </a:solidFill>
              <a:ea typeface="標楷體" panose="03000509000000000000" pitchFamily="65" charset="-120"/>
            </a:endParaRPr>
          </a:p>
        </p:txBody>
      </p:sp>
    </p:spTree>
    <p:extLst>
      <p:ext uri="{BB962C8B-B14F-4D97-AF65-F5344CB8AC3E}">
        <p14:creationId xmlns:p14="http://schemas.microsoft.com/office/powerpoint/2010/main" val="147694279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eg"/><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3" Type="http://schemas.openxmlformats.org/officeDocument/2006/relationships/slideLayout" Target="../slideLayouts/slideLayout6.xml"/><Relationship Id="rId7" Type="http://schemas.openxmlformats.org/officeDocument/2006/relationships/slideLayout" Target="../slideLayouts/slideLayout10.xml"/><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image" Target="../media/image4.png"/><Relationship Id="rId5" Type="http://schemas.openxmlformats.org/officeDocument/2006/relationships/slideLayout" Target="../slideLayouts/slideLayout8.xml"/><Relationship Id="rId10" Type="http://schemas.openxmlformats.org/officeDocument/2006/relationships/image" Target="../media/image3.jpg"/><Relationship Id="rId4" Type="http://schemas.openxmlformats.org/officeDocument/2006/relationships/slideLayout" Target="../slideLayouts/slideLayout7.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image" Target="../media/image6.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3.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圖片 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0" y="-6012"/>
            <a:ext cx="12192000" cy="6328729"/>
          </a:xfrm>
          <a:prstGeom prst="rect">
            <a:avLst/>
          </a:prstGeom>
        </p:spPr>
      </p:pic>
      <p:sp>
        <p:nvSpPr>
          <p:cNvPr id="3" name="文字版面配置區 2"/>
          <p:cNvSpPr>
            <a:spLocks noGrp="1"/>
          </p:cNvSpPr>
          <p:nvPr>
            <p:ph type="body" idx="1"/>
          </p:nvPr>
        </p:nvSpPr>
        <p:spPr>
          <a:xfrm>
            <a:off x="609600" y="1600203"/>
            <a:ext cx="10972800" cy="4525963"/>
          </a:xfrm>
          <a:prstGeom prst="rect">
            <a:avLst/>
          </a:prstGeom>
        </p:spPr>
        <p:txBody>
          <a:bodyPr vert="horz" lIns="91440" tIns="45720" rIns="91440" bIns="45720" rtlCol="0">
            <a:normAutofit/>
          </a:bodyPr>
          <a:lstStyle/>
          <a:p>
            <a:pPr lvl="0"/>
            <a:r>
              <a:rPr lang="zh-TW" altLang="en-US" dirty="0"/>
              <a:t>按一下以編輯母片文字樣式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
        <p:nvSpPr>
          <p:cNvPr id="6" name="投影片編號版面配置區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ea typeface="標楷體" panose="03000509000000000000" pitchFamily="65" charset="-120"/>
              </a:defRPr>
            </a:lvl1pPr>
          </a:lstStyle>
          <a:p>
            <a:fld id="{BF8CE765-4F4E-465C-81D9-F9DA65D64035}" type="slidenum">
              <a:rPr lang="zh-TW" altLang="en-US" smtClean="0"/>
              <a:pPr/>
              <a:t>‹#›</a:t>
            </a:fld>
            <a:endParaRPr lang="zh-TW" altLang="en-US" dirty="0"/>
          </a:p>
        </p:txBody>
      </p:sp>
    </p:spTree>
    <p:extLst>
      <p:ext uri="{BB962C8B-B14F-4D97-AF65-F5344CB8AC3E}">
        <p14:creationId xmlns:p14="http://schemas.microsoft.com/office/powerpoint/2010/main" val="22803600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標楷體" panose="03000509000000000000" pitchFamily="65" charset="-120"/>
          <a:ea typeface="標楷體" panose="03000509000000000000" pitchFamily="65" charset="-12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標楷體" panose="03000509000000000000" pitchFamily="65" charset="-120"/>
          <a:ea typeface="標楷體" panose="03000509000000000000" pitchFamily="65" charset="-120"/>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標楷體" panose="03000509000000000000" pitchFamily="65" charset="-120"/>
          <a:ea typeface="標楷體" panose="03000509000000000000" pitchFamily="65" charset="-120"/>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標楷體" panose="03000509000000000000" pitchFamily="65" charset="-120"/>
          <a:ea typeface="標楷體" panose="03000509000000000000" pitchFamily="65" charset="-120"/>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標楷體" panose="03000509000000000000" pitchFamily="65" charset="-120"/>
          <a:ea typeface="標楷體" panose="03000509000000000000" pitchFamily="65" charset="-120"/>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6" name="圖片 5" descr="  南山人壽170117-17 上午11.33.49.jp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27" name="Rectangle 3"/>
          <p:cNvSpPr>
            <a:spLocks noGrp="1" noChangeArrowheads="1"/>
          </p:cNvSpPr>
          <p:nvPr>
            <p:ph type="body" idx="1"/>
          </p:nvPr>
        </p:nvSpPr>
        <p:spPr bwMode="auto">
          <a:xfrm>
            <a:off x="609600" y="1600204"/>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TW" altLang="en-US"/>
              <a:t>按一下以編輯母片</a:t>
            </a:r>
          </a:p>
          <a:p>
            <a:pPr lvl="1"/>
            <a:r>
              <a:rPr lang="zh-TW" altLang="en-US"/>
              <a:t>第二層</a:t>
            </a:r>
          </a:p>
          <a:p>
            <a:pPr lvl="2"/>
            <a:r>
              <a:rPr lang="zh-TW" altLang="en-US"/>
              <a:t>第三層</a:t>
            </a:r>
          </a:p>
          <a:p>
            <a:pPr lvl="3"/>
            <a:r>
              <a:rPr lang="zh-TW" altLang="en-US"/>
              <a:t>第四層</a:t>
            </a:r>
          </a:p>
          <a:p>
            <a:pPr lvl="4"/>
            <a:r>
              <a:rPr lang="zh-TW" altLang="en-US"/>
              <a:t>第五層</a:t>
            </a:r>
          </a:p>
        </p:txBody>
      </p:sp>
      <p:pic>
        <p:nvPicPr>
          <p:cNvPr id="2050" name="Picture 2"/>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7198" y="3"/>
            <a:ext cx="3340100" cy="7143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32816485"/>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Lst>
  <p:hf hdr="0" ftr="0" dt="0"/>
  <p:txStyles>
    <p:titleStyle>
      <a:lvl1pPr algn="ctr" rtl="0" eaLnBrk="1" fontAlgn="base" hangingPunct="1">
        <a:spcBef>
          <a:spcPct val="0"/>
        </a:spcBef>
        <a:spcAft>
          <a:spcPct val="0"/>
        </a:spcAft>
        <a:defRPr kumimoji="1" sz="4400">
          <a:solidFill>
            <a:schemeClr val="tx2"/>
          </a:solidFill>
          <a:latin typeface="+mj-lt"/>
          <a:ea typeface="+mj-ea"/>
          <a:cs typeface="+mj-cs"/>
        </a:defRPr>
      </a:lvl1pPr>
      <a:lvl2pPr algn="ctr" rtl="0" eaLnBrk="1" fontAlgn="base" hangingPunct="1">
        <a:spcBef>
          <a:spcPct val="0"/>
        </a:spcBef>
        <a:spcAft>
          <a:spcPct val="0"/>
        </a:spcAft>
        <a:defRPr kumimoji="1" sz="4400">
          <a:solidFill>
            <a:schemeClr val="tx2"/>
          </a:solidFill>
          <a:latin typeface="Arial" charset="0"/>
          <a:ea typeface="新細明體" charset="-120"/>
        </a:defRPr>
      </a:lvl2pPr>
      <a:lvl3pPr algn="ctr" rtl="0" eaLnBrk="1" fontAlgn="base" hangingPunct="1">
        <a:spcBef>
          <a:spcPct val="0"/>
        </a:spcBef>
        <a:spcAft>
          <a:spcPct val="0"/>
        </a:spcAft>
        <a:defRPr kumimoji="1" sz="4400">
          <a:solidFill>
            <a:schemeClr val="tx2"/>
          </a:solidFill>
          <a:latin typeface="Arial" charset="0"/>
          <a:ea typeface="新細明體" charset="-120"/>
        </a:defRPr>
      </a:lvl3pPr>
      <a:lvl4pPr algn="ctr" rtl="0" eaLnBrk="1" fontAlgn="base" hangingPunct="1">
        <a:spcBef>
          <a:spcPct val="0"/>
        </a:spcBef>
        <a:spcAft>
          <a:spcPct val="0"/>
        </a:spcAft>
        <a:defRPr kumimoji="1" sz="4400">
          <a:solidFill>
            <a:schemeClr val="tx2"/>
          </a:solidFill>
          <a:latin typeface="Arial" charset="0"/>
          <a:ea typeface="新細明體" charset="-120"/>
        </a:defRPr>
      </a:lvl4pPr>
      <a:lvl5pPr algn="ctr" rtl="0" eaLnBrk="1" fontAlgn="base" hangingPunct="1">
        <a:spcBef>
          <a:spcPct val="0"/>
        </a:spcBef>
        <a:spcAft>
          <a:spcPct val="0"/>
        </a:spcAft>
        <a:defRPr kumimoji="1" sz="4400">
          <a:solidFill>
            <a:schemeClr val="tx2"/>
          </a:solidFill>
          <a:latin typeface="Arial" charset="0"/>
          <a:ea typeface="新細明體" charset="-120"/>
        </a:defRPr>
      </a:lvl5pPr>
      <a:lvl6pPr marL="457200" algn="ctr" rtl="0" eaLnBrk="1" fontAlgn="base" hangingPunct="1">
        <a:spcBef>
          <a:spcPct val="0"/>
        </a:spcBef>
        <a:spcAft>
          <a:spcPct val="0"/>
        </a:spcAft>
        <a:defRPr kumimoji="1" sz="4400">
          <a:solidFill>
            <a:schemeClr val="tx2"/>
          </a:solidFill>
          <a:latin typeface="Arial" charset="0"/>
          <a:ea typeface="新細明體" charset="-120"/>
        </a:defRPr>
      </a:lvl6pPr>
      <a:lvl7pPr marL="914400" algn="ctr" rtl="0" eaLnBrk="1" fontAlgn="base" hangingPunct="1">
        <a:spcBef>
          <a:spcPct val="0"/>
        </a:spcBef>
        <a:spcAft>
          <a:spcPct val="0"/>
        </a:spcAft>
        <a:defRPr kumimoji="1" sz="4400">
          <a:solidFill>
            <a:schemeClr val="tx2"/>
          </a:solidFill>
          <a:latin typeface="Arial" charset="0"/>
          <a:ea typeface="新細明體" charset="-120"/>
        </a:defRPr>
      </a:lvl7pPr>
      <a:lvl8pPr marL="1371600" algn="ctr" rtl="0" eaLnBrk="1" fontAlgn="base" hangingPunct="1">
        <a:spcBef>
          <a:spcPct val="0"/>
        </a:spcBef>
        <a:spcAft>
          <a:spcPct val="0"/>
        </a:spcAft>
        <a:defRPr kumimoji="1" sz="4400">
          <a:solidFill>
            <a:schemeClr val="tx2"/>
          </a:solidFill>
          <a:latin typeface="Arial" charset="0"/>
          <a:ea typeface="新細明體" charset="-120"/>
        </a:defRPr>
      </a:lvl8pPr>
      <a:lvl9pPr marL="1828800" algn="ctr" rtl="0" eaLnBrk="1" fontAlgn="base" hangingPunct="1">
        <a:spcBef>
          <a:spcPct val="0"/>
        </a:spcBef>
        <a:spcAft>
          <a:spcPct val="0"/>
        </a:spcAft>
        <a:defRPr kumimoji="1" sz="4400">
          <a:solidFill>
            <a:schemeClr val="tx2"/>
          </a:solidFill>
          <a:latin typeface="Arial" charset="0"/>
          <a:ea typeface="新細明體" charset="-120"/>
        </a:defRPr>
      </a:lvl9pPr>
    </p:titleStyle>
    <p:bodyStyle>
      <a:lvl1pPr marL="342900" indent="-342900" algn="l" rtl="0" eaLnBrk="1" fontAlgn="base" hangingPunct="1">
        <a:spcBef>
          <a:spcPct val="20000"/>
        </a:spcBef>
        <a:spcAft>
          <a:spcPct val="0"/>
        </a:spcAft>
        <a:buChar char="•"/>
        <a:defRPr kumimoji="1" sz="3200">
          <a:solidFill>
            <a:schemeClr val="tx1"/>
          </a:solidFill>
          <a:latin typeface="Microsoft JhengHei" charset="0"/>
          <a:ea typeface="Microsoft JhengHei" charset="0"/>
          <a:cs typeface="Microsoft JhengHei" charset="0"/>
        </a:defRPr>
      </a:lvl1pPr>
      <a:lvl2pPr marL="742950" indent="-285750" algn="l" rtl="0" eaLnBrk="1" fontAlgn="base" hangingPunct="1">
        <a:spcBef>
          <a:spcPct val="20000"/>
        </a:spcBef>
        <a:spcAft>
          <a:spcPct val="0"/>
        </a:spcAft>
        <a:buChar char="–"/>
        <a:defRPr kumimoji="1" sz="2800">
          <a:solidFill>
            <a:schemeClr val="tx1"/>
          </a:solidFill>
          <a:latin typeface="Microsoft JhengHei" charset="0"/>
          <a:ea typeface="Microsoft JhengHei" charset="0"/>
          <a:cs typeface="Microsoft JhengHei" charset="0"/>
        </a:defRPr>
      </a:lvl2pPr>
      <a:lvl3pPr marL="1143000" indent="-228600" algn="l" rtl="0" eaLnBrk="1" fontAlgn="base" hangingPunct="1">
        <a:spcBef>
          <a:spcPct val="20000"/>
        </a:spcBef>
        <a:spcAft>
          <a:spcPct val="0"/>
        </a:spcAft>
        <a:buChar char="•"/>
        <a:defRPr kumimoji="1" sz="2400">
          <a:solidFill>
            <a:schemeClr val="tx1"/>
          </a:solidFill>
          <a:latin typeface="Microsoft JhengHei" charset="0"/>
          <a:ea typeface="Microsoft JhengHei" charset="0"/>
          <a:cs typeface="Microsoft JhengHei" charset="0"/>
        </a:defRPr>
      </a:lvl3pPr>
      <a:lvl4pPr marL="1600200" indent="-228600" algn="l" rtl="0" eaLnBrk="1" fontAlgn="base" hangingPunct="1">
        <a:spcBef>
          <a:spcPct val="20000"/>
        </a:spcBef>
        <a:spcAft>
          <a:spcPct val="0"/>
        </a:spcAft>
        <a:buChar char="–"/>
        <a:defRPr kumimoji="1" sz="2000">
          <a:solidFill>
            <a:schemeClr val="tx1"/>
          </a:solidFill>
          <a:latin typeface="Microsoft JhengHei" charset="0"/>
          <a:ea typeface="Microsoft JhengHei" charset="0"/>
          <a:cs typeface="Microsoft JhengHei" charset="0"/>
        </a:defRPr>
      </a:lvl4pPr>
      <a:lvl5pPr marL="2057400" indent="-228600" algn="l" rtl="0" eaLnBrk="1" fontAlgn="base" hangingPunct="1">
        <a:spcBef>
          <a:spcPct val="20000"/>
        </a:spcBef>
        <a:spcAft>
          <a:spcPct val="0"/>
        </a:spcAft>
        <a:buChar char="»"/>
        <a:defRPr kumimoji="1" sz="2000">
          <a:solidFill>
            <a:schemeClr val="tx1"/>
          </a:solidFill>
          <a:latin typeface="Microsoft JhengHei" charset="0"/>
          <a:ea typeface="Microsoft JhengHei" charset="0"/>
          <a:cs typeface="Microsoft JhengHei" charset="0"/>
        </a:defRPr>
      </a:lvl5pPr>
      <a:lvl6pPr marL="2514600" indent="-228600" algn="l" rtl="0" eaLnBrk="1" fontAlgn="base" hangingPunct="1">
        <a:spcBef>
          <a:spcPct val="20000"/>
        </a:spcBef>
        <a:spcAft>
          <a:spcPct val="0"/>
        </a:spcAft>
        <a:buChar char="»"/>
        <a:defRPr kumimoji="1" sz="2000">
          <a:solidFill>
            <a:schemeClr val="tx1"/>
          </a:solidFill>
          <a:latin typeface="+mn-lt"/>
          <a:ea typeface="+mn-ea"/>
        </a:defRPr>
      </a:lvl6pPr>
      <a:lvl7pPr marL="2971800" indent="-228600" algn="l" rtl="0" eaLnBrk="1" fontAlgn="base" hangingPunct="1">
        <a:spcBef>
          <a:spcPct val="20000"/>
        </a:spcBef>
        <a:spcAft>
          <a:spcPct val="0"/>
        </a:spcAft>
        <a:buChar char="»"/>
        <a:defRPr kumimoji="1" sz="2000">
          <a:solidFill>
            <a:schemeClr val="tx1"/>
          </a:solidFill>
          <a:latin typeface="+mn-lt"/>
          <a:ea typeface="+mn-ea"/>
        </a:defRPr>
      </a:lvl7pPr>
      <a:lvl8pPr marL="3429000" indent="-228600" algn="l" rtl="0" eaLnBrk="1" fontAlgn="base" hangingPunct="1">
        <a:spcBef>
          <a:spcPct val="20000"/>
        </a:spcBef>
        <a:spcAft>
          <a:spcPct val="0"/>
        </a:spcAft>
        <a:buChar char="»"/>
        <a:defRPr kumimoji="1" sz="2000">
          <a:solidFill>
            <a:schemeClr val="tx1"/>
          </a:solidFill>
          <a:latin typeface="+mn-lt"/>
          <a:ea typeface="+mn-ea"/>
        </a:defRPr>
      </a:lvl8pPr>
      <a:lvl9pPr marL="3886200" indent="-228600" algn="l" rtl="0" eaLnBrk="1" fontAlgn="base" hangingPunct="1">
        <a:spcBef>
          <a:spcPct val="20000"/>
        </a:spcBef>
        <a:spcAft>
          <a:spcPct val="0"/>
        </a:spcAft>
        <a:buChar char="»"/>
        <a:defRPr kumimoji="1" sz="2000">
          <a:solidFill>
            <a:schemeClr val="tx1"/>
          </a:solidFill>
          <a:latin typeface="+mn-lt"/>
          <a:ea typeface="+mn-ea"/>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圖片 2" descr="  南山人壽170117-16 上午11.33.50.jpg"/>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16"/>
          <p:cNvSpPr>
            <a:spLocks noChangeArrowheads="1"/>
          </p:cNvSpPr>
          <p:nvPr userDrawn="1"/>
        </p:nvSpPr>
        <p:spPr bwMode="auto">
          <a:xfrm>
            <a:off x="527051" y="6570666"/>
            <a:ext cx="2844800" cy="287337"/>
          </a:xfrm>
          <a:prstGeom prst="rect">
            <a:avLst/>
          </a:prstGeom>
          <a:noFill/>
          <a:ln>
            <a:noFill/>
          </a:ln>
          <a:effectLst/>
          <a:extLst/>
        </p:spPr>
        <p:txBody>
          <a:bodyPr/>
          <a:lstStyle>
            <a:lvl1pPr eaLnBrk="0" hangingPunct="0">
              <a:defRPr kumimoji="1" b="1">
                <a:solidFill>
                  <a:schemeClr val="tx1"/>
                </a:solidFill>
                <a:latin typeface="Times New Roman" pitchFamily="18" charset="0"/>
                <a:ea typeface="標楷體" pitchFamily="65" charset="-120"/>
              </a:defRPr>
            </a:lvl1pPr>
            <a:lvl2pPr marL="742950" indent="-285750" eaLnBrk="0" hangingPunct="0">
              <a:defRPr kumimoji="1" b="1">
                <a:solidFill>
                  <a:schemeClr val="tx1"/>
                </a:solidFill>
                <a:latin typeface="Times New Roman" pitchFamily="18" charset="0"/>
                <a:ea typeface="標楷體" pitchFamily="65" charset="-120"/>
              </a:defRPr>
            </a:lvl2pPr>
            <a:lvl3pPr marL="1143000" indent="-228600" eaLnBrk="0" hangingPunct="0">
              <a:defRPr kumimoji="1" b="1">
                <a:solidFill>
                  <a:schemeClr val="tx1"/>
                </a:solidFill>
                <a:latin typeface="Times New Roman" pitchFamily="18" charset="0"/>
                <a:ea typeface="標楷體" pitchFamily="65" charset="-120"/>
              </a:defRPr>
            </a:lvl3pPr>
            <a:lvl4pPr marL="1600200" indent="-228600" eaLnBrk="0" hangingPunct="0">
              <a:defRPr kumimoji="1" b="1">
                <a:solidFill>
                  <a:schemeClr val="tx1"/>
                </a:solidFill>
                <a:latin typeface="Times New Roman" pitchFamily="18" charset="0"/>
                <a:ea typeface="標楷體" pitchFamily="65" charset="-120"/>
              </a:defRPr>
            </a:lvl4pPr>
            <a:lvl5pPr marL="2057400" indent="-228600" eaLnBrk="0" hangingPunct="0">
              <a:defRPr kumimoji="1" b="1">
                <a:solidFill>
                  <a:schemeClr val="tx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tx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tx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tx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tx1"/>
                </a:solidFill>
                <a:latin typeface="Times New Roman" pitchFamily="18" charset="0"/>
                <a:ea typeface="標楷體" pitchFamily="65" charset="-120"/>
              </a:defRPr>
            </a:lvl9pPr>
          </a:lstStyle>
          <a:p>
            <a:pPr eaLnBrk="1" fontAlgn="base" hangingPunct="1">
              <a:spcBef>
                <a:spcPct val="0"/>
              </a:spcBef>
              <a:spcAft>
                <a:spcPct val="0"/>
              </a:spcAft>
              <a:defRPr/>
            </a:pPr>
            <a:endParaRPr lang="en-US" altLang="zh-TW" sz="1400" dirty="0">
              <a:solidFill>
                <a:prstClr val="white"/>
              </a:solidFill>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4159943123"/>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 id="2147483745" r:id="rId12"/>
    <p:sldLayoutId id="2147483746" r:id="rId13"/>
    <p:sldLayoutId id="2147483747" r:id="rId14"/>
    <p:sldLayoutId id="2147483748" r:id="rId15"/>
    <p:sldLayoutId id="2147483749" r:id="rId16"/>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TW"/>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7.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7.png"/><Relationship Id="rId5" Type="http://schemas.openxmlformats.org/officeDocument/2006/relationships/image" Target="../media/image10.png"/><Relationship Id="rId4"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7.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2.emf"/><Relationship Id="rId5" Type="http://schemas.openxmlformats.org/officeDocument/2006/relationships/image" Target="../media/image11.emf"/><Relationship Id="rId4" Type="http://schemas.openxmlformats.org/officeDocument/2006/relationships/notesSlide" Target="../notesSlides/notesSlide6.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7.png"/><Relationship Id="rId5" Type="http://schemas.openxmlformats.org/officeDocument/2006/relationships/image" Target="../media/image13.png"/><Relationship Id="rId4" Type="http://schemas.openxmlformats.org/officeDocument/2006/relationships/notesSlide" Target="../notesSlides/notesSlide7.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7.png"/><Relationship Id="rId5" Type="http://schemas.openxmlformats.org/officeDocument/2006/relationships/image" Target="../media/image14.png"/><Relationship Id="rId4" Type="http://schemas.openxmlformats.org/officeDocument/2006/relationships/notesSlide" Target="../notesSlides/notesSlide8.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7.png"/><Relationship Id="rId5" Type="http://schemas.openxmlformats.org/officeDocument/2006/relationships/image" Target="../media/image15.png"/><Relationship Id="rId4" Type="http://schemas.openxmlformats.org/officeDocument/2006/relationships/notesSlide" Target="../notesSlides/notesSlide9.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7.png"/><Relationship Id="rId5" Type="http://schemas.openxmlformats.org/officeDocument/2006/relationships/image" Target="../media/image16.png"/><Relationship Id="rId4" Type="http://schemas.openxmlformats.org/officeDocument/2006/relationships/notesSlide" Target="../notesSlides/notesSlide10.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7.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2.xml"/><Relationship Id="rId7" Type="http://schemas.openxmlformats.org/officeDocument/2006/relationships/image" Target="../media/image20.png"/><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notesSlide" Target="../notesSlides/notesSlide11.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hyperlink" Target="https://kknews.cc/code/6bnvre3.html" TargetMode="External"/><Relationship Id="rId5" Type="http://schemas.openxmlformats.org/officeDocument/2006/relationships/image" Target="../media/image21.png"/><Relationship Id="rId4" Type="http://schemas.openxmlformats.org/officeDocument/2006/relationships/notesSlide" Target="../notesSlides/notesSlide1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notesSlide" Target="../notesSlides/notesSlide13.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7.png"/><Relationship Id="rId4" Type="http://schemas.openxmlformats.org/officeDocument/2006/relationships/image" Target="../media/image24.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24.m4a"/><Relationship Id="rId1" Type="http://schemas.microsoft.com/office/2007/relationships/media" Target="../media/media24.m4a"/><Relationship Id="rId6" Type="http://schemas.openxmlformats.org/officeDocument/2006/relationships/image" Target="../media/image20.png"/><Relationship Id="rId5" Type="http://schemas.openxmlformats.org/officeDocument/2006/relationships/image" Target="../media/image25.png"/><Relationship Id="rId4" Type="http://schemas.openxmlformats.org/officeDocument/2006/relationships/notesSlide" Target="../notesSlides/notesSlide1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6" Type="http://schemas.openxmlformats.org/officeDocument/2006/relationships/image" Target="../media/image7.png"/><Relationship Id="rId5" Type="http://schemas.openxmlformats.org/officeDocument/2006/relationships/image" Target="../media/image18.png"/><Relationship Id="rId4" Type="http://schemas.openxmlformats.org/officeDocument/2006/relationships/image" Target="../media/image26.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7.png"/><Relationship Id="rId4" Type="http://schemas.openxmlformats.org/officeDocument/2006/relationships/image" Target="../media/image27.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5" Type="http://schemas.openxmlformats.org/officeDocument/2006/relationships/image" Target="../media/image7.png"/><Relationship Id="rId4" Type="http://schemas.openxmlformats.org/officeDocument/2006/relationships/image" Target="../media/image28.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m4a"/><Relationship Id="rId1" Type="http://schemas.microsoft.com/office/2007/relationships/media" Target="../media/media28.m4a"/><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29.m4a"/><Relationship Id="rId1" Type="http://schemas.microsoft.com/office/2007/relationships/media" Target="../media/media29.m4a"/><Relationship Id="rId6" Type="http://schemas.microsoft.com/office/2007/relationships/hdphoto" Target="../media/hdphoto1.wdp"/><Relationship Id="rId5" Type="http://schemas.openxmlformats.org/officeDocument/2006/relationships/image" Target="../media/image30.png"/><Relationship Id="rId4" Type="http://schemas.openxmlformats.org/officeDocument/2006/relationships/image" Target="../media/image29.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2.xml"/><Relationship Id="rId7" Type="http://schemas.microsoft.com/office/2007/relationships/hdphoto" Target="../media/hdphoto1.wdp"/><Relationship Id="rId2" Type="http://schemas.openxmlformats.org/officeDocument/2006/relationships/audio" Target="../media/media30.m4a"/><Relationship Id="rId1" Type="http://schemas.microsoft.com/office/2007/relationships/media" Target="../media/media30.m4a"/><Relationship Id="rId6" Type="http://schemas.openxmlformats.org/officeDocument/2006/relationships/image" Target="../media/image30.png"/><Relationship Id="rId5" Type="http://schemas.openxmlformats.org/officeDocument/2006/relationships/image" Target="../media/image31.png"/><Relationship Id="rId4" Type="http://schemas.openxmlformats.org/officeDocument/2006/relationships/image" Target="../media/image29.jpeg"/></Relationships>
</file>

<file path=ppt/slides/_rels/slide31.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slideLayout" Target="../slideLayouts/slideLayout2.xml"/><Relationship Id="rId7" Type="http://schemas.microsoft.com/office/2007/relationships/hdphoto" Target="../media/hdphoto1.wdp"/><Relationship Id="rId2" Type="http://schemas.openxmlformats.org/officeDocument/2006/relationships/audio" Target="../media/media31.m4a"/><Relationship Id="rId1" Type="http://schemas.microsoft.com/office/2007/relationships/media" Target="../media/media31.m4a"/><Relationship Id="rId6" Type="http://schemas.openxmlformats.org/officeDocument/2006/relationships/image" Target="../media/image30.png"/><Relationship Id="rId5" Type="http://schemas.openxmlformats.org/officeDocument/2006/relationships/image" Target="../media/image29.jpeg"/><Relationship Id="rId4" Type="http://schemas.openxmlformats.org/officeDocument/2006/relationships/notesSlide" Target="../notesSlides/notesSlide15.xml"/><Relationship Id="rId9" Type="http://schemas.openxmlformats.org/officeDocument/2006/relationships/image" Target="../media/image7.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2.m4a"/><Relationship Id="rId1" Type="http://schemas.microsoft.com/office/2007/relationships/media" Target="../media/media32.m4a"/><Relationship Id="rId6" Type="http://schemas.openxmlformats.org/officeDocument/2006/relationships/image" Target="../media/image7.png"/><Relationship Id="rId5" Type="http://schemas.openxmlformats.org/officeDocument/2006/relationships/image" Target="../media/image33.jpeg"/><Relationship Id="rId4" Type="http://schemas.openxmlformats.org/officeDocument/2006/relationships/notesSlide" Target="../notesSlides/notesSlide1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s://github.com/teemoteemo0318/nanshan"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7.png"/><Relationship Id="rId5" Type="http://schemas.openxmlformats.org/officeDocument/2006/relationships/image" Target="../media/image9.png"/><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p:nvPr>
        </p:nvSpPr>
        <p:spPr/>
        <p:txBody>
          <a:bodyPr>
            <a:normAutofit/>
          </a:bodyPr>
          <a:lstStyle/>
          <a:p>
            <a:r>
              <a:rPr lang="zh-TW" altLang="en-US" dirty="0"/>
              <a:t>理賠客戶再購與商品推薦</a:t>
            </a:r>
          </a:p>
        </p:txBody>
      </p:sp>
      <p:sp>
        <p:nvSpPr>
          <p:cNvPr id="5" name="副標題 4"/>
          <p:cNvSpPr>
            <a:spLocks noGrp="1"/>
          </p:cNvSpPr>
          <p:nvPr>
            <p:ph type="subTitle" idx="1"/>
          </p:nvPr>
        </p:nvSpPr>
        <p:spPr/>
        <p:txBody>
          <a:bodyPr numCol="2">
            <a:normAutofit fontScale="92500" lnSpcReduction="20000"/>
          </a:bodyPr>
          <a:lstStyle/>
          <a:p>
            <a:r>
              <a:rPr lang="zh-TW" altLang="en-US" sz="2400" dirty="0"/>
              <a:t>政大風管碩二 陳奕帆 </a:t>
            </a:r>
            <a:endParaRPr lang="en-US" altLang="zh-TW" sz="2400" dirty="0"/>
          </a:p>
          <a:p>
            <a:r>
              <a:rPr lang="zh-TW" altLang="en-US" sz="2400" dirty="0"/>
              <a:t>政大風管四 何恬</a:t>
            </a:r>
            <a:endParaRPr lang="en-US" altLang="zh-TW" sz="2400" dirty="0"/>
          </a:p>
          <a:p>
            <a:r>
              <a:rPr lang="zh-TW" altLang="en-US" sz="2400" dirty="0"/>
              <a:t>台大財金所財工組碩一 周永昱</a:t>
            </a:r>
            <a:endParaRPr lang="en-US" altLang="zh-TW" sz="2400" dirty="0"/>
          </a:p>
          <a:p>
            <a:r>
              <a:rPr lang="zh-TW" altLang="en-US" sz="2400" dirty="0"/>
              <a:t>台大資工二 謝宗儒</a:t>
            </a:r>
            <a:endParaRPr lang="en-US" altLang="zh-TW" sz="2400" dirty="0"/>
          </a:p>
        </p:txBody>
      </p:sp>
      <p:pic>
        <p:nvPicPr>
          <p:cNvPr id="6" name="音訊 5">
            <a:hlinkClick r:id="" action="ppaction://media"/>
            <a:extLst>
              <a:ext uri="{FF2B5EF4-FFF2-40B4-BE49-F238E27FC236}">
                <a16:creationId xmlns:a16="http://schemas.microsoft.com/office/drawing/2014/main" id="{BE7DBFA1-C2D3-4D8A-9810-5F81CEBBBEA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582772696"/>
      </p:ext>
    </p:extLst>
  </p:cSld>
  <p:clrMapOvr>
    <a:masterClrMapping/>
  </p:clrMapOvr>
  <mc:AlternateContent xmlns:mc="http://schemas.openxmlformats.org/markup-compatibility/2006" xmlns:p14="http://schemas.microsoft.com/office/powerpoint/2010/main">
    <mc:Choice Requires="p14">
      <p:transition spd="slow" p14:dur="2000" advTm="15226"/>
    </mc:Choice>
    <mc:Fallback xmlns="">
      <p:transition spd="slow" advTm="152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a:extLst>
              <a:ext uri="{FF2B5EF4-FFF2-40B4-BE49-F238E27FC236}">
                <a16:creationId xmlns:a16="http://schemas.microsoft.com/office/drawing/2014/main" id="{C6E9B255-6319-4D1A-9274-415088A84FE0}"/>
              </a:ext>
            </a:extLst>
          </p:cNvPr>
          <p:cNvSpPr>
            <a:spLocks noGrp="1"/>
          </p:cNvSpPr>
          <p:nvPr>
            <p:ph idx="1"/>
          </p:nvPr>
        </p:nvSpPr>
        <p:spPr>
          <a:xfrm>
            <a:off x="609600" y="1527395"/>
            <a:ext cx="11714787" cy="1512165"/>
          </a:xfrm>
        </p:spPr>
        <p:txBody>
          <a:bodyPr>
            <a:normAutofit/>
          </a:bodyPr>
          <a:lstStyle/>
          <a:p>
            <a:r>
              <a:rPr lang="zh-TW" altLang="en-US" sz="2000" dirty="0">
                <a:latin typeface="標楷體" panose="03000509000000000000" pitchFamily="65" charset="-120"/>
                <a:ea typeface="標楷體" panose="03000509000000000000" pitchFamily="65" charset="-120"/>
              </a:rPr>
              <a:t>程式碼：</a:t>
            </a:r>
            <a:r>
              <a:rPr lang="en-US" altLang="zh-TW" sz="1600" dirty="0">
                <a:solidFill>
                  <a:srgbClr val="0070C0"/>
                </a:solidFill>
              </a:rPr>
              <a:t>step1_</a:t>
            </a:r>
            <a:r>
              <a:rPr lang="zh-TW" altLang="en-US" sz="1600" dirty="0">
                <a:solidFill>
                  <a:srgbClr val="0070C0"/>
                </a:solidFill>
              </a:rPr>
              <a:t>理賠再購屬性合併</a:t>
            </a:r>
            <a:r>
              <a:rPr lang="en-US" altLang="zh-TW" sz="1600" dirty="0">
                <a:solidFill>
                  <a:srgbClr val="0070C0"/>
                </a:solidFill>
              </a:rPr>
              <a:t>.</a:t>
            </a:r>
            <a:r>
              <a:rPr lang="en-US" altLang="zh-TW" sz="1600" dirty="0" err="1">
                <a:solidFill>
                  <a:srgbClr val="0070C0"/>
                </a:solidFill>
              </a:rPr>
              <a:t>ipynb</a:t>
            </a:r>
            <a:r>
              <a:rPr lang="zh-TW" altLang="en-US" sz="1600" dirty="0">
                <a:solidFill>
                  <a:srgbClr val="0070C0"/>
                </a:solidFill>
              </a:rPr>
              <a:t>、</a:t>
            </a:r>
            <a:r>
              <a:rPr lang="en-US" altLang="zh-TW" sz="1600" dirty="0">
                <a:solidFill>
                  <a:srgbClr val="0070C0"/>
                </a:solidFill>
              </a:rPr>
              <a:t>step1-2_</a:t>
            </a:r>
            <a:r>
              <a:rPr lang="zh-TW" altLang="en-US" sz="1600" dirty="0">
                <a:solidFill>
                  <a:srgbClr val="0070C0"/>
                </a:solidFill>
              </a:rPr>
              <a:t>理賠再購屬性合併</a:t>
            </a:r>
            <a:r>
              <a:rPr lang="en-US" altLang="zh-TW" sz="1600" dirty="0">
                <a:solidFill>
                  <a:srgbClr val="0070C0"/>
                </a:solidFill>
              </a:rPr>
              <a:t>.</a:t>
            </a:r>
            <a:r>
              <a:rPr lang="en-US" altLang="zh-TW" sz="1600" dirty="0" err="1">
                <a:solidFill>
                  <a:srgbClr val="0070C0"/>
                </a:solidFill>
              </a:rPr>
              <a:t>ipynb</a:t>
            </a:r>
            <a:endParaRPr lang="en-US" altLang="zh-TW" sz="1600" dirty="0">
              <a:solidFill>
                <a:srgbClr val="0070C0"/>
              </a:solidFill>
            </a:endParaRPr>
          </a:p>
          <a:p>
            <a:r>
              <a:rPr lang="zh-TW" altLang="en-US" sz="2000" dirty="0">
                <a:latin typeface="標楷體" panose="03000509000000000000" pitchFamily="65" charset="-120"/>
                <a:ea typeface="標楷體" panose="03000509000000000000" pitchFamily="65" charset="-120"/>
              </a:rPr>
              <a:t>資料分別由</a:t>
            </a:r>
            <a:r>
              <a:rPr lang="zh-TW" altLang="en-US" sz="2000" b="1" dirty="0">
                <a:latin typeface="標楷體" panose="03000509000000000000" pitchFamily="65" charset="-120"/>
                <a:ea typeface="標楷體" panose="03000509000000000000" pitchFamily="65" charset="-120"/>
              </a:rPr>
              <a:t>要保人對要保人</a:t>
            </a:r>
            <a:r>
              <a:rPr lang="zh-TW" altLang="en-US" sz="2000" dirty="0">
                <a:latin typeface="標楷體" panose="03000509000000000000" pitchFamily="65" charset="-120"/>
                <a:ea typeface="標楷體" panose="03000509000000000000" pitchFamily="65" charset="-120"/>
              </a:rPr>
              <a:t>、</a:t>
            </a:r>
            <a:r>
              <a:rPr lang="zh-TW" altLang="en-US" sz="2000" b="1" dirty="0">
                <a:latin typeface="標楷體" panose="03000509000000000000" pitchFamily="65" charset="-120"/>
                <a:ea typeface="標楷體" panose="03000509000000000000" pitchFamily="65" charset="-120"/>
              </a:rPr>
              <a:t>被保人對被保人及其親屬</a:t>
            </a:r>
            <a:r>
              <a:rPr lang="zh-TW" altLang="en-US" sz="2000" dirty="0">
                <a:latin typeface="標楷體" panose="03000509000000000000" pitchFamily="65" charset="-120"/>
                <a:ea typeface="標楷體" panose="03000509000000000000" pitchFamily="65" charset="-120"/>
              </a:rPr>
              <a:t>的方式進行合併</a:t>
            </a:r>
            <a:endParaRPr lang="en-US" altLang="zh-TW" sz="2000" dirty="0">
              <a:latin typeface="標楷體" panose="03000509000000000000" pitchFamily="65" charset="-120"/>
              <a:ea typeface="標楷體" panose="03000509000000000000" pitchFamily="65" charset="-120"/>
            </a:endParaRPr>
          </a:p>
        </p:txBody>
      </p:sp>
      <p:sp>
        <p:nvSpPr>
          <p:cNvPr id="4" name="投影片編號版面配置區 3">
            <a:extLst>
              <a:ext uri="{FF2B5EF4-FFF2-40B4-BE49-F238E27FC236}">
                <a16:creationId xmlns:a16="http://schemas.microsoft.com/office/drawing/2014/main" id="{593F37B1-A25D-4F30-81C8-91CFC1AE6E35}"/>
              </a:ext>
            </a:extLst>
          </p:cNvPr>
          <p:cNvSpPr>
            <a:spLocks noGrp="1"/>
          </p:cNvSpPr>
          <p:nvPr>
            <p:ph type="sldNum" sz="quarter" idx="12"/>
          </p:nvPr>
        </p:nvSpPr>
        <p:spPr/>
        <p:txBody>
          <a:bodyPr/>
          <a:lstStyle/>
          <a:p>
            <a:fld id="{BF8CE765-4F4E-465C-81D9-F9DA65D64035}" type="slidenum">
              <a:rPr lang="zh-TW" altLang="en-US" smtClean="0"/>
              <a:t>10</a:t>
            </a:fld>
            <a:endParaRPr lang="zh-TW" altLang="en-US"/>
          </a:p>
        </p:txBody>
      </p:sp>
      <p:sp>
        <p:nvSpPr>
          <p:cNvPr id="18" name="矩形 17">
            <a:extLst>
              <a:ext uri="{FF2B5EF4-FFF2-40B4-BE49-F238E27FC236}">
                <a16:creationId xmlns:a16="http://schemas.microsoft.com/office/drawing/2014/main" id="{96F1307A-0520-440C-8E9B-BB3ABC843E4A}"/>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矩形 18">
            <a:extLst>
              <a:ext uri="{FF2B5EF4-FFF2-40B4-BE49-F238E27FC236}">
                <a16:creationId xmlns:a16="http://schemas.microsoft.com/office/drawing/2014/main" id="{19A64D9C-ADDA-4BE9-9636-4ECB0AEB19BB}"/>
              </a:ext>
            </a:extLst>
          </p:cNvPr>
          <p:cNvSpPr/>
          <p:nvPr/>
        </p:nvSpPr>
        <p:spPr>
          <a:xfrm>
            <a:off x="975456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0" name="矩形 19">
            <a:extLst>
              <a:ext uri="{FF2B5EF4-FFF2-40B4-BE49-F238E27FC236}">
                <a16:creationId xmlns:a16="http://schemas.microsoft.com/office/drawing/2014/main" id="{361A08B8-126C-4B9A-A7C1-86BCDCCC4D6E}"/>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矩形 20">
            <a:extLst>
              <a:ext uri="{FF2B5EF4-FFF2-40B4-BE49-F238E27FC236}">
                <a16:creationId xmlns:a16="http://schemas.microsoft.com/office/drawing/2014/main" id="{A6AFEBF2-872C-4407-89EB-5938C8B790FE}"/>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22" name="矩形 21">
            <a:extLst>
              <a:ext uri="{FF2B5EF4-FFF2-40B4-BE49-F238E27FC236}">
                <a16:creationId xmlns:a16="http://schemas.microsoft.com/office/drawing/2014/main" id="{DBEC7720-B148-4005-9F9B-3CF23FA0C953}"/>
              </a:ext>
            </a:extLst>
          </p:cNvPr>
          <p:cNvSpPr/>
          <p:nvPr/>
        </p:nvSpPr>
        <p:spPr>
          <a:xfrm>
            <a:off x="24372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3" name="矩形 22">
            <a:extLst>
              <a:ext uri="{FF2B5EF4-FFF2-40B4-BE49-F238E27FC236}">
                <a16:creationId xmlns:a16="http://schemas.microsoft.com/office/drawing/2014/main" id="{964F11B0-5D34-41F5-862D-7B240D4E41A7}"/>
              </a:ext>
            </a:extLst>
          </p:cNvPr>
          <p:cNvSpPr/>
          <p:nvPr/>
        </p:nvSpPr>
        <p:spPr>
          <a:xfrm>
            <a:off x="4874400" y="0"/>
            <a:ext cx="2437200" cy="381800"/>
          </a:xfrm>
          <a:prstGeom prst="rect">
            <a:avLst/>
          </a:prstGeom>
          <a:solidFill>
            <a:schemeClr val="tx1">
              <a:lumMod val="75000"/>
              <a:lumOff val="2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4" name="矩形 23">
            <a:extLst>
              <a:ext uri="{FF2B5EF4-FFF2-40B4-BE49-F238E27FC236}">
                <a16:creationId xmlns:a16="http://schemas.microsoft.com/office/drawing/2014/main" id="{5EE2AD53-3653-4C1A-BC6D-7BBD5794BD44}"/>
              </a:ext>
            </a:extLst>
          </p:cNvPr>
          <p:cNvSpPr/>
          <p:nvPr/>
        </p:nvSpPr>
        <p:spPr>
          <a:xfrm>
            <a:off x="4916544"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B03BCAEB-6642-4C0A-AEA5-47FA2796B6C2}"/>
              </a:ext>
            </a:extLst>
          </p:cNvPr>
          <p:cNvSpPr/>
          <p:nvPr/>
        </p:nvSpPr>
        <p:spPr>
          <a:xfrm>
            <a:off x="7311600" y="0"/>
            <a:ext cx="2437200" cy="381800"/>
          </a:xfrm>
          <a:prstGeom prst="rect">
            <a:avLst/>
          </a:prstGeom>
          <a:solidFill>
            <a:schemeClr val="bg1">
              <a:lumMod val="9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6" name="矩形 25">
            <a:extLst>
              <a:ext uri="{FF2B5EF4-FFF2-40B4-BE49-F238E27FC236}">
                <a16:creationId xmlns:a16="http://schemas.microsoft.com/office/drawing/2014/main" id="{6C2051E3-62C8-42EE-8F82-8106E704CB93}"/>
              </a:ext>
            </a:extLst>
          </p:cNvPr>
          <p:cNvSpPr/>
          <p:nvPr/>
        </p:nvSpPr>
        <p:spPr>
          <a:xfrm>
            <a:off x="7408657" y="33290"/>
            <a:ext cx="2303999" cy="307777"/>
          </a:xfrm>
          <a:prstGeom prst="rect">
            <a:avLst/>
          </a:prstGeom>
          <a:ln w="9525">
            <a:solidFill>
              <a:schemeClr val="bg1"/>
            </a:solid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434BD342-185A-458E-859F-B37D5D7507AA}"/>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28" name="矩形 27">
            <a:extLst>
              <a:ext uri="{FF2B5EF4-FFF2-40B4-BE49-F238E27FC236}">
                <a16:creationId xmlns:a16="http://schemas.microsoft.com/office/drawing/2014/main" id="{340F64BE-F97C-42A9-98EC-3898B208D518}"/>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sp>
        <p:nvSpPr>
          <p:cNvPr id="29" name="矩形 28">
            <a:extLst>
              <a:ext uri="{FF2B5EF4-FFF2-40B4-BE49-F238E27FC236}">
                <a16:creationId xmlns:a16="http://schemas.microsoft.com/office/drawing/2014/main" id="{96D420B5-CD41-4A4F-88F3-DF7444A28BCC}"/>
              </a:ext>
            </a:extLst>
          </p:cNvPr>
          <p:cNvSpPr/>
          <p:nvPr/>
        </p:nvSpPr>
        <p:spPr>
          <a:xfrm>
            <a:off x="399716" y="594739"/>
            <a:ext cx="3512500"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A. </a:t>
            </a:r>
            <a:r>
              <a:rPr lang="zh-TW" altLang="en-US" sz="16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rPr>
              <a:t>理賠檔、再購檔、客戶屬性檔合併</a:t>
            </a:r>
            <a:endParaRPr lang="en-US" altLang="zh-CN" sz="16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endParaRPr>
          </a:p>
        </p:txBody>
      </p:sp>
      <p:pic>
        <p:nvPicPr>
          <p:cNvPr id="2" name="圖片 1">
            <a:extLst>
              <a:ext uri="{FF2B5EF4-FFF2-40B4-BE49-F238E27FC236}">
                <a16:creationId xmlns:a16="http://schemas.microsoft.com/office/drawing/2014/main" id="{77B50050-9FDF-4211-8B40-008CFA5290DC}"/>
              </a:ext>
            </a:extLst>
          </p:cNvPr>
          <p:cNvPicPr>
            <a:picLocks noChangeAspect="1"/>
          </p:cNvPicPr>
          <p:nvPr/>
        </p:nvPicPr>
        <p:blipFill>
          <a:blip r:embed="rId5"/>
          <a:stretch>
            <a:fillRect/>
          </a:stretch>
        </p:blipFill>
        <p:spPr>
          <a:xfrm>
            <a:off x="627752" y="3400048"/>
            <a:ext cx="11388255" cy="2189637"/>
          </a:xfrm>
          <a:prstGeom prst="rect">
            <a:avLst/>
          </a:prstGeom>
        </p:spPr>
      </p:pic>
      <p:pic>
        <p:nvPicPr>
          <p:cNvPr id="8" name="音訊 7">
            <a:hlinkClick r:id="" action="ppaction://media"/>
            <a:extLst>
              <a:ext uri="{FF2B5EF4-FFF2-40B4-BE49-F238E27FC236}">
                <a16:creationId xmlns:a16="http://schemas.microsoft.com/office/drawing/2014/main" id="{078A0AE5-13E4-4843-BEBB-0CE62396A16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364019802"/>
      </p:ext>
    </p:extLst>
  </p:cSld>
  <p:clrMapOvr>
    <a:masterClrMapping/>
  </p:clrMapOvr>
  <mc:AlternateContent xmlns:mc="http://schemas.openxmlformats.org/markup-compatibility/2006" xmlns:p14="http://schemas.microsoft.com/office/powerpoint/2010/main">
    <mc:Choice Requires="p14">
      <p:transition spd="slow" p14:dur="2000" advTm="50080"/>
    </mc:Choice>
    <mc:Fallback xmlns="">
      <p:transition spd="slow" advTm="500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內容版面配置區 4"/>
          <p:cNvGraphicFramePr>
            <a:graphicFrameLocks noGrp="1"/>
          </p:cNvGraphicFramePr>
          <p:nvPr>
            <p:ph idx="1"/>
            <p:extLst>
              <p:ext uri="{D42A27DB-BD31-4B8C-83A1-F6EECF244321}">
                <p14:modId xmlns:p14="http://schemas.microsoft.com/office/powerpoint/2010/main" val="1631323589"/>
              </p:ext>
            </p:extLst>
          </p:nvPr>
        </p:nvGraphicFramePr>
        <p:xfrm>
          <a:off x="2207568" y="2306489"/>
          <a:ext cx="7776864" cy="3528394"/>
        </p:xfrm>
        <a:graphic>
          <a:graphicData uri="http://schemas.openxmlformats.org/drawingml/2006/table">
            <a:tbl>
              <a:tblPr firstRow="1" firstCol="1" bandRow="1"/>
              <a:tblGrid>
                <a:gridCol w="1348533">
                  <a:extLst>
                    <a:ext uri="{9D8B030D-6E8A-4147-A177-3AD203B41FA5}">
                      <a16:colId xmlns:a16="http://schemas.microsoft.com/office/drawing/2014/main" val="2218903834"/>
                    </a:ext>
                  </a:extLst>
                </a:gridCol>
                <a:gridCol w="1348533">
                  <a:extLst>
                    <a:ext uri="{9D8B030D-6E8A-4147-A177-3AD203B41FA5}">
                      <a16:colId xmlns:a16="http://schemas.microsoft.com/office/drawing/2014/main" val="3577430532"/>
                    </a:ext>
                  </a:extLst>
                </a:gridCol>
                <a:gridCol w="1348533">
                  <a:extLst>
                    <a:ext uri="{9D8B030D-6E8A-4147-A177-3AD203B41FA5}">
                      <a16:colId xmlns:a16="http://schemas.microsoft.com/office/drawing/2014/main" val="2280799472"/>
                    </a:ext>
                  </a:extLst>
                </a:gridCol>
                <a:gridCol w="1252020">
                  <a:extLst>
                    <a:ext uri="{9D8B030D-6E8A-4147-A177-3AD203B41FA5}">
                      <a16:colId xmlns:a16="http://schemas.microsoft.com/office/drawing/2014/main" val="3035270622"/>
                    </a:ext>
                  </a:extLst>
                </a:gridCol>
                <a:gridCol w="1275926">
                  <a:extLst>
                    <a:ext uri="{9D8B030D-6E8A-4147-A177-3AD203B41FA5}">
                      <a16:colId xmlns:a16="http://schemas.microsoft.com/office/drawing/2014/main" val="2238104115"/>
                    </a:ext>
                  </a:extLst>
                </a:gridCol>
                <a:gridCol w="1203319">
                  <a:extLst>
                    <a:ext uri="{9D8B030D-6E8A-4147-A177-3AD203B41FA5}">
                      <a16:colId xmlns:a16="http://schemas.microsoft.com/office/drawing/2014/main" val="265876325"/>
                    </a:ext>
                  </a:extLst>
                </a:gridCol>
              </a:tblGrid>
              <a:tr h="320525">
                <a:tc>
                  <a:txBody>
                    <a:bodyPr/>
                    <a:lstStyle/>
                    <a:p>
                      <a:pPr algn="ctr">
                        <a:spcAft>
                          <a:spcPts val="0"/>
                        </a:spcAft>
                      </a:pPr>
                      <a:r>
                        <a:rPr lang="zh-TW" sz="1600" kern="0" dirty="0">
                          <a:effectLst/>
                          <a:latin typeface="標楷體" panose="03000509000000000000" pitchFamily="65" charset="-120"/>
                          <a:ea typeface="標楷體" panose="03000509000000000000" pitchFamily="65" charset="-120"/>
                          <a:cs typeface="Malgun Gothic Semilight" panose="020B0502040204020203" pitchFamily="34" charset="-120"/>
                        </a:rPr>
                        <a:t>理賠案件型態</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zh-TW" sz="1600" kern="0" dirty="0">
                          <a:effectLst/>
                          <a:latin typeface="標楷體" panose="03000509000000000000" pitchFamily="65" charset="-120"/>
                          <a:ea typeface="標楷體" panose="03000509000000000000" pitchFamily="65" charset="-120"/>
                          <a:cs typeface="Times New Roman" panose="02020603050405020304" pitchFamily="18" charset="0"/>
                        </a:rPr>
                        <a:t>筆數</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zh-TW" sz="1600" kern="0" dirty="0">
                          <a:solidFill>
                            <a:srgbClr val="000000"/>
                          </a:solidFill>
                          <a:effectLst/>
                          <a:latin typeface="標楷體" panose="03000509000000000000" pitchFamily="65" charset="-120"/>
                          <a:ea typeface="標楷體" panose="03000509000000000000" pitchFamily="65" charset="-120"/>
                          <a:cs typeface="Malgun Gothic Semilight" panose="020B0502040204020203" pitchFamily="34" charset="-120"/>
                        </a:rPr>
                        <a:t>佔比</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120</a:t>
                      </a:r>
                      <a:r>
                        <a:rPr lang="zh-TW" sz="1600" kern="0" dirty="0">
                          <a:solidFill>
                            <a:srgbClr val="000000"/>
                          </a:solidFill>
                          <a:effectLst/>
                          <a:latin typeface="標楷體" panose="03000509000000000000" pitchFamily="65" charset="-120"/>
                          <a:ea typeface="標楷體" panose="03000509000000000000" pitchFamily="65" charset="-120"/>
                          <a:cs typeface="Malgun Gothic Semilight" panose="020B0502040204020203" pitchFamily="34" charset="-120"/>
                        </a:rPr>
                        <a:t>內再購</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180</a:t>
                      </a:r>
                      <a:r>
                        <a:rPr lang="zh-TW" sz="1600" kern="0" dirty="0">
                          <a:solidFill>
                            <a:srgbClr val="000000"/>
                          </a:solidFill>
                          <a:effectLst/>
                          <a:latin typeface="標楷體" panose="03000509000000000000" pitchFamily="65" charset="-120"/>
                          <a:ea typeface="標楷體" panose="03000509000000000000" pitchFamily="65" charset="-120"/>
                          <a:cs typeface="Malgun Gothic Semilight" panose="020B0502040204020203" pitchFamily="34" charset="-120"/>
                        </a:rPr>
                        <a:t>內再購</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360</a:t>
                      </a:r>
                      <a:r>
                        <a:rPr lang="zh-TW" sz="1600" kern="0" dirty="0">
                          <a:solidFill>
                            <a:srgbClr val="000000"/>
                          </a:solidFill>
                          <a:effectLst/>
                          <a:latin typeface="標楷體" panose="03000509000000000000" pitchFamily="65" charset="-120"/>
                          <a:ea typeface="標楷體" panose="03000509000000000000" pitchFamily="65" charset="-120"/>
                          <a:cs typeface="Malgun Gothic Semilight" panose="020B0502040204020203" pitchFamily="34" charset="-120"/>
                        </a:rPr>
                        <a:t>內再購</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05837216"/>
                  </a:ext>
                </a:extLst>
              </a:tr>
              <a:tr h="458267">
                <a:tc>
                  <a:txBody>
                    <a:bodyPr/>
                    <a:lstStyle/>
                    <a:p>
                      <a:pPr algn="ctr">
                        <a:spcAft>
                          <a:spcPts val="0"/>
                        </a:spcAft>
                      </a:pPr>
                      <a:r>
                        <a:rPr lang="zh-TW" sz="1600" kern="0" dirty="0">
                          <a:solidFill>
                            <a:srgbClr val="000000"/>
                          </a:solidFill>
                          <a:effectLst/>
                          <a:latin typeface="標楷體" panose="03000509000000000000" pitchFamily="65" charset="-120"/>
                          <a:ea typeface="標楷體" panose="03000509000000000000" pitchFamily="65" charset="-120"/>
                          <a:cs typeface="Malgun Gothic Semilight" panose="020B0502040204020203" pitchFamily="34" charset="-120"/>
                        </a:rPr>
                        <a:t>身故給付</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3841</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1.64%</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7.37%</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7.86%</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9.19%</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785719654"/>
                  </a:ext>
                </a:extLst>
              </a:tr>
              <a:tr h="458267">
                <a:tc>
                  <a:txBody>
                    <a:bodyPr/>
                    <a:lstStyle/>
                    <a:p>
                      <a:pPr algn="ctr">
                        <a:spcAft>
                          <a:spcPts val="0"/>
                        </a:spcAft>
                      </a:pPr>
                      <a:r>
                        <a:rPr lang="zh-TW" sz="1600" kern="0" dirty="0">
                          <a:solidFill>
                            <a:srgbClr val="000000"/>
                          </a:solidFill>
                          <a:effectLst/>
                          <a:latin typeface="標楷體" panose="03000509000000000000" pitchFamily="65" charset="-120"/>
                          <a:ea typeface="標楷體" panose="03000509000000000000" pitchFamily="65" charset="-120"/>
                          <a:cs typeface="Malgun Gothic Semilight" panose="020B0502040204020203" pitchFamily="34" charset="-120"/>
                        </a:rPr>
                        <a:t>完全失能</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224</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0.10%</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7.59%</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8.48%</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9.82%</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extLst>
                  <a:ext uri="{0D108BD9-81ED-4DB2-BD59-A6C34878D82A}">
                    <a16:rowId xmlns:a16="http://schemas.microsoft.com/office/drawing/2014/main" val="976290165"/>
                  </a:ext>
                </a:extLst>
              </a:tr>
              <a:tr h="458267">
                <a:tc>
                  <a:txBody>
                    <a:bodyPr/>
                    <a:lstStyle/>
                    <a:p>
                      <a:pPr algn="ctr">
                        <a:spcAft>
                          <a:spcPts val="0"/>
                        </a:spcAft>
                      </a:pPr>
                      <a:r>
                        <a:rPr lang="zh-TW" sz="1600" kern="0" dirty="0">
                          <a:solidFill>
                            <a:srgbClr val="000000"/>
                          </a:solidFill>
                          <a:effectLst/>
                          <a:latin typeface="標楷體" panose="03000509000000000000" pitchFamily="65" charset="-120"/>
                          <a:ea typeface="標楷體" panose="03000509000000000000" pitchFamily="65" charset="-120"/>
                          <a:cs typeface="Malgun Gothic Semilight" panose="020B0502040204020203" pitchFamily="34" charset="-120"/>
                        </a:rPr>
                        <a:t>部分失能</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160</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0.07%</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17.50%</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19.38%</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20.63%</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extLst>
                  <a:ext uri="{0D108BD9-81ED-4DB2-BD59-A6C34878D82A}">
                    <a16:rowId xmlns:a16="http://schemas.microsoft.com/office/drawing/2014/main" val="3326265681"/>
                  </a:ext>
                </a:extLst>
              </a:tr>
              <a:tr h="458267">
                <a:tc>
                  <a:txBody>
                    <a:bodyPr/>
                    <a:lstStyle/>
                    <a:p>
                      <a:pPr algn="ctr">
                        <a:spcAft>
                          <a:spcPts val="0"/>
                        </a:spcAft>
                      </a:pPr>
                      <a:r>
                        <a:rPr lang="zh-TW" sz="1600" kern="0" dirty="0">
                          <a:solidFill>
                            <a:srgbClr val="000000"/>
                          </a:solidFill>
                          <a:effectLst/>
                          <a:latin typeface="標楷體" panose="03000509000000000000" pitchFamily="65" charset="-120"/>
                          <a:ea typeface="標楷體" panose="03000509000000000000" pitchFamily="65" charset="-120"/>
                          <a:cs typeface="Malgun Gothic Semilight" panose="020B0502040204020203" pitchFamily="34" charset="-120"/>
                        </a:rPr>
                        <a:t>重大疾病</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6483</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2.77%</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3.44%</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4.52%</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7.11%</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extLst>
                  <a:ext uri="{0D108BD9-81ED-4DB2-BD59-A6C34878D82A}">
                    <a16:rowId xmlns:a16="http://schemas.microsoft.com/office/drawing/2014/main" val="3187601040"/>
                  </a:ext>
                </a:extLst>
              </a:tr>
              <a:tr h="458267">
                <a:tc>
                  <a:txBody>
                    <a:bodyPr/>
                    <a:lstStyle/>
                    <a:p>
                      <a:pPr algn="ctr">
                        <a:spcAft>
                          <a:spcPts val="0"/>
                        </a:spcAft>
                      </a:pPr>
                      <a:r>
                        <a:rPr lang="zh-TW" sz="1600" kern="0" dirty="0">
                          <a:solidFill>
                            <a:srgbClr val="000000"/>
                          </a:solidFill>
                          <a:effectLst/>
                          <a:latin typeface="標楷體" panose="03000509000000000000" pitchFamily="65" charset="-120"/>
                          <a:ea typeface="標楷體" panose="03000509000000000000" pitchFamily="65" charset="-120"/>
                          <a:cs typeface="Malgun Gothic Semilight" panose="020B0502040204020203" pitchFamily="34" charset="-120"/>
                        </a:rPr>
                        <a:t>疾病醫療</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132549</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56.54%</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4.30%</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5.76%</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9.67%</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extLst>
                  <a:ext uri="{0D108BD9-81ED-4DB2-BD59-A6C34878D82A}">
                    <a16:rowId xmlns:a16="http://schemas.microsoft.com/office/drawing/2014/main" val="2671253141"/>
                  </a:ext>
                </a:extLst>
              </a:tr>
              <a:tr h="458267">
                <a:tc>
                  <a:txBody>
                    <a:bodyPr/>
                    <a:lstStyle/>
                    <a:p>
                      <a:pPr algn="ctr">
                        <a:spcAft>
                          <a:spcPts val="0"/>
                        </a:spcAft>
                      </a:pPr>
                      <a:r>
                        <a:rPr lang="zh-TW" sz="1600" kern="0" dirty="0">
                          <a:solidFill>
                            <a:srgbClr val="000000"/>
                          </a:solidFill>
                          <a:effectLst/>
                          <a:latin typeface="標楷體" panose="03000509000000000000" pitchFamily="65" charset="-120"/>
                          <a:ea typeface="標楷體" panose="03000509000000000000" pitchFamily="65" charset="-120"/>
                          <a:cs typeface="Malgun Gothic Semilight" panose="020B0502040204020203" pitchFamily="34" charset="-120"/>
                        </a:rPr>
                        <a:t>意外醫療</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91171</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38.89%</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5.27%</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7.22%</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12.61%</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a:noFill/>
                    </a:lnB>
                  </a:tcPr>
                </a:tc>
                <a:extLst>
                  <a:ext uri="{0D108BD9-81ED-4DB2-BD59-A6C34878D82A}">
                    <a16:rowId xmlns:a16="http://schemas.microsoft.com/office/drawing/2014/main" val="2880438556"/>
                  </a:ext>
                </a:extLst>
              </a:tr>
              <a:tr h="458267">
                <a:tc>
                  <a:txBody>
                    <a:bodyPr/>
                    <a:lstStyle/>
                    <a:p>
                      <a:pPr algn="ct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234428</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ctr">
                        <a:spcAft>
                          <a:spcPts val="0"/>
                        </a:spcAft>
                      </a:pPr>
                      <a:r>
                        <a:rPr lang="en-US" sz="1600" kern="0" dirty="0">
                          <a:solidFill>
                            <a:srgbClr val="000000"/>
                          </a:solidFill>
                          <a:effectLst/>
                          <a:latin typeface="+mj-ea"/>
                          <a:ea typeface="+mj-ea"/>
                          <a:cs typeface="Malgun Gothic Semilight" panose="020B0502040204020203" pitchFamily="34" charset="-120"/>
                        </a:rPr>
                        <a:t>100%</a:t>
                      </a: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ct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ct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ctr"/>
                      <a:endParaRPr lang="zh-TW" sz="1600" kern="100" dirty="0">
                        <a:effectLst/>
                        <a:latin typeface="標楷體" panose="03000509000000000000" pitchFamily="65" charset="-120"/>
                        <a:ea typeface="標楷體" panose="03000509000000000000" pitchFamily="65" charset="-120"/>
                        <a:cs typeface="Times New Roman" panose="02020603050405020304" pitchFamily="18" charset="0"/>
                      </a:endParaRPr>
                    </a:p>
                  </a:txBody>
                  <a:tcPr marL="17780" marR="17780" marT="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76368234"/>
                  </a:ext>
                </a:extLst>
              </a:tr>
            </a:tbl>
          </a:graphicData>
        </a:graphic>
      </p:graphicFrame>
      <p:sp>
        <p:nvSpPr>
          <p:cNvPr id="4" name="投影片編號版面配置區 3">
            <a:extLst>
              <a:ext uri="{FF2B5EF4-FFF2-40B4-BE49-F238E27FC236}">
                <a16:creationId xmlns:a16="http://schemas.microsoft.com/office/drawing/2014/main" id="{593F37B1-A25D-4F30-81C8-91CFC1AE6E35}"/>
              </a:ext>
            </a:extLst>
          </p:cNvPr>
          <p:cNvSpPr>
            <a:spLocks noGrp="1"/>
          </p:cNvSpPr>
          <p:nvPr>
            <p:ph type="sldNum" sz="quarter" idx="12"/>
          </p:nvPr>
        </p:nvSpPr>
        <p:spPr/>
        <p:txBody>
          <a:bodyPr/>
          <a:lstStyle/>
          <a:p>
            <a:fld id="{BF8CE765-4F4E-465C-81D9-F9DA65D64035}" type="slidenum">
              <a:rPr lang="zh-TW" altLang="en-US" smtClean="0"/>
              <a:t>11</a:t>
            </a:fld>
            <a:endParaRPr lang="zh-TW" altLang="en-US"/>
          </a:p>
        </p:txBody>
      </p:sp>
      <p:sp>
        <p:nvSpPr>
          <p:cNvPr id="6" name="矩形 5"/>
          <p:cNvSpPr/>
          <p:nvPr/>
        </p:nvSpPr>
        <p:spPr>
          <a:xfrm>
            <a:off x="1703515" y="1340771"/>
            <a:ext cx="4185761" cy="461665"/>
          </a:xfrm>
          <a:prstGeom prst="rect">
            <a:avLst/>
          </a:prstGeom>
          <a:noFill/>
        </p:spPr>
        <p:txBody>
          <a:bodyPr wrap="none" lIns="91440" tIns="45720" rIns="91440" bIns="45720">
            <a:spAutoFit/>
          </a:bodyPr>
          <a:lstStyle/>
          <a:p>
            <a:pPr algn="ctr"/>
            <a:r>
              <a:rPr lang="zh-TW" altLang="en-US" sz="2400" dirty="0">
                <a:ln w="0"/>
                <a:effectLst>
                  <a:outerShdw blurRad="38100" dist="19050" dir="2700000" algn="tl" rotWithShape="0">
                    <a:schemeClr val="dk1">
                      <a:alpha val="40000"/>
                    </a:schemeClr>
                  </a:outerShdw>
                </a:effectLst>
                <a:latin typeface="標楷體" panose="03000509000000000000" pitchFamily="65" charset="-120"/>
                <a:ea typeface="標楷體" panose="03000509000000000000" pitchFamily="65" charset="-120"/>
              </a:rPr>
              <a:t>不同理賠案件型態的再購情形</a:t>
            </a:r>
          </a:p>
        </p:txBody>
      </p:sp>
      <p:sp>
        <p:nvSpPr>
          <p:cNvPr id="19" name="矩形 18">
            <a:extLst>
              <a:ext uri="{FF2B5EF4-FFF2-40B4-BE49-F238E27FC236}">
                <a16:creationId xmlns:a16="http://schemas.microsoft.com/office/drawing/2014/main" id="{1870C6C5-6023-4FA9-B69F-98D20E892619}"/>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矩形 19">
            <a:extLst>
              <a:ext uri="{FF2B5EF4-FFF2-40B4-BE49-F238E27FC236}">
                <a16:creationId xmlns:a16="http://schemas.microsoft.com/office/drawing/2014/main" id="{950EA27A-256D-4B66-AAFA-C2E48FFEE4CA}"/>
              </a:ext>
            </a:extLst>
          </p:cNvPr>
          <p:cNvSpPr/>
          <p:nvPr/>
        </p:nvSpPr>
        <p:spPr>
          <a:xfrm>
            <a:off x="975456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矩形 20">
            <a:extLst>
              <a:ext uri="{FF2B5EF4-FFF2-40B4-BE49-F238E27FC236}">
                <a16:creationId xmlns:a16="http://schemas.microsoft.com/office/drawing/2014/main" id="{75463E71-D89D-46D7-8D09-C3C8FD11A9F3}"/>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2" name="矩形 21">
            <a:extLst>
              <a:ext uri="{FF2B5EF4-FFF2-40B4-BE49-F238E27FC236}">
                <a16:creationId xmlns:a16="http://schemas.microsoft.com/office/drawing/2014/main" id="{90247B71-44FD-4E7E-8006-B8B5F5CA16D9}"/>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23" name="矩形 22">
            <a:extLst>
              <a:ext uri="{FF2B5EF4-FFF2-40B4-BE49-F238E27FC236}">
                <a16:creationId xmlns:a16="http://schemas.microsoft.com/office/drawing/2014/main" id="{156F2065-5ACD-4A9B-AF62-73B49D454FAC}"/>
              </a:ext>
            </a:extLst>
          </p:cNvPr>
          <p:cNvSpPr/>
          <p:nvPr/>
        </p:nvSpPr>
        <p:spPr>
          <a:xfrm>
            <a:off x="24372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4" name="矩形 23">
            <a:extLst>
              <a:ext uri="{FF2B5EF4-FFF2-40B4-BE49-F238E27FC236}">
                <a16:creationId xmlns:a16="http://schemas.microsoft.com/office/drawing/2014/main" id="{3E8B48C0-0E2A-4B44-BF39-04FF87CB08CF}"/>
              </a:ext>
            </a:extLst>
          </p:cNvPr>
          <p:cNvSpPr/>
          <p:nvPr/>
        </p:nvSpPr>
        <p:spPr>
          <a:xfrm>
            <a:off x="4874400" y="0"/>
            <a:ext cx="2437200" cy="381800"/>
          </a:xfrm>
          <a:prstGeom prst="rect">
            <a:avLst/>
          </a:prstGeom>
          <a:solidFill>
            <a:schemeClr val="tx1">
              <a:lumMod val="75000"/>
              <a:lumOff val="2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5" name="矩形 24">
            <a:extLst>
              <a:ext uri="{FF2B5EF4-FFF2-40B4-BE49-F238E27FC236}">
                <a16:creationId xmlns:a16="http://schemas.microsoft.com/office/drawing/2014/main" id="{BF4258E6-566F-4ED6-B9D6-EF8EE36A16B6}"/>
              </a:ext>
            </a:extLst>
          </p:cNvPr>
          <p:cNvSpPr/>
          <p:nvPr/>
        </p:nvSpPr>
        <p:spPr>
          <a:xfrm>
            <a:off x="4916544"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E5D32AC9-08C1-4FE8-8192-C88C0B1DBEAF}"/>
              </a:ext>
            </a:extLst>
          </p:cNvPr>
          <p:cNvSpPr/>
          <p:nvPr/>
        </p:nvSpPr>
        <p:spPr>
          <a:xfrm>
            <a:off x="7311600" y="0"/>
            <a:ext cx="2437200" cy="381800"/>
          </a:xfrm>
          <a:prstGeom prst="rect">
            <a:avLst/>
          </a:prstGeom>
          <a:solidFill>
            <a:schemeClr val="bg1">
              <a:lumMod val="9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7" name="矩形 26">
            <a:extLst>
              <a:ext uri="{FF2B5EF4-FFF2-40B4-BE49-F238E27FC236}">
                <a16:creationId xmlns:a16="http://schemas.microsoft.com/office/drawing/2014/main" id="{B2435F58-075C-45B1-976B-FB9F27EBA447}"/>
              </a:ext>
            </a:extLst>
          </p:cNvPr>
          <p:cNvSpPr/>
          <p:nvPr/>
        </p:nvSpPr>
        <p:spPr>
          <a:xfrm>
            <a:off x="7408657" y="33290"/>
            <a:ext cx="2303999" cy="307777"/>
          </a:xfrm>
          <a:prstGeom prst="rect">
            <a:avLst/>
          </a:prstGeom>
          <a:ln w="9525">
            <a:solidFill>
              <a:schemeClr val="bg1"/>
            </a:solid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8" name="矩形 27">
            <a:extLst>
              <a:ext uri="{FF2B5EF4-FFF2-40B4-BE49-F238E27FC236}">
                <a16:creationId xmlns:a16="http://schemas.microsoft.com/office/drawing/2014/main" id="{3032E53D-29D9-489A-A982-C469277705E5}"/>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29" name="矩形 28">
            <a:extLst>
              <a:ext uri="{FF2B5EF4-FFF2-40B4-BE49-F238E27FC236}">
                <a16:creationId xmlns:a16="http://schemas.microsoft.com/office/drawing/2014/main" id="{11A8B042-91F0-4399-8F6D-E5119E4AC135}"/>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sp>
        <p:nvSpPr>
          <p:cNvPr id="30" name="矩形 29">
            <a:extLst>
              <a:ext uri="{FF2B5EF4-FFF2-40B4-BE49-F238E27FC236}">
                <a16:creationId xmlns:a16="http://schemas.microsoft.com/office/drawing/2014/main" id="{240B93B8-68C8-4F71-BCDA-3B1C66F80859}"/>
              </a:ext>
            </a:extLst>
          </p:cNvPr>
          <p:cNvSpPr/>
          <p:nvPr/>
        </p:nvSpPr>
        <p:spPr>
          <a:xfrm>
            <a:off x="399716" y="594739"/>
            <a:ext cx="1654620"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B. </a:t>
            </a:r>
            <a:r>
              <a:rPr lang="zh-TW" altLang="en-US" sz="16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rPr>
              <a:t>合併檔案分析</a:t>
            </a:r>
            <a:endParaRPr lang="en-US" altLang="zh-CN" sz="16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endParaRPr>
          </a:p>
        </p:txBody>
      </p:sp>
      <p:pic>
        <p:nvPicPr>
          <p:cNvPr id="2" name="音訊 1">
            <a:hlinkClick r:id="" action="ppaction://media"/>
            <a:extLst>
              <a:ext uri="{FF2B5EF4-FFF2-40B4-BE49-F238E27FC236}">
                <a16:creationId xmlns:a16="http://schemas.microsoft.com/office/drawing/2014/main" id="{63803AF0-EFE9-4976-8FBD-ABD8319577F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4219385655"/>
      </p:ext>
    </p:extLst>
  </p:cSld>
  <p:clrMapOvr>
    <a:masterClrMapping/>
  </p:clrMapOvr>
  <mc:AlternateContent xmlns:mc="http://schemas.openxmlformats.org/markup-compatibility/2006" xmlns:p14="http://schemas.microsoft.com/office/powerpoint/2010/main">
    <mc:Choice Requires="p14">
      <p:transition spd="slow" p14:dur="2000" advTm="11583"/>
    </mc:Choice>
    <mc:Fallback xmlns="">
      <p:transition spd="slow" advTm="115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內容版面配置區 2">
                <a:extLst>
                  <a:ext uri="{FF2B5EF4-FFF2-40B4-BE49-F238E27FC236}">
                    <a16:creationId xmlns:a16="http://schemas.microsoft.com/office/drawing/2014/main" id="{C6E9B255-6319-4D1A-9274-415088A84FE0}"/>
                  </a:ext>
                </a:extLst>
              </p:cNvPr>
              <p:cNvSpPr>
                <a:spLocks noGrp="1"/>
              </p:cNvSpPr>
              <p:nvPr>
                <p:ph idx="1"/>
              </p:nvPr>
            </p:nvSpPr>
            <p:spPr>
              <a:xfrm>
                <a:off x="1981200" y="1484787"/>
                <a:ext cx="8229600" cy="4597971"/>
              </a:xfrm>
            </p:spPr>
            <p:txBody>
              <a:bodyPr>
                <a:normAutofit/>
              </a:bodyPr>
              <a:lstStyle/>
              <a:p>
                <a:pPr marL="0" indent="0">
                  <a:buNone/>
                </a:pPr>
                <a:r>
                  <a:rPr lang="zh-TW" altLang="en-US" sz="1800" dirty="0">
                    <a:latin typeface="標楷體" panose="03000509000000000000" pitchFamily="65" charset="-120"/>
                    <a:ea typeface="標楷體" panose="03000509000000000000" pitchFamily="65" charset="-120"/>
                  </a:rPr>
                  <a:t>利用</a:t>
                </a:r>
                <a:r>
                  <a:rPr lang="en-US" altLang="zh-TW" sz="1800" dirty="0" err="1">
                    <a:latin typeface="標楷體" panose="03000509000000000000" pitchFamily="65" charset="-120"/>
                    <a:ea typeface="標楷體" panose="03000509000000000000" pitchFamily="65" charset="-120"/>
                  </a:rPr>
                  <a:t>Scheffé</a:t>
                </a:r>
                <a:r>
                  <a:rPr lang="zh-TW" altLang="en-US" sz="1800" dirty="0">
                    <a:latin typeface="標楷體" panose="03000509000000000000" pitchFamily="65" charset="-120"/>
                    <a:ea typeface="標楷體" panose="03000509000000000000" pitchFamily="65" charset="-120"/>
                  </a:rPr>
                  <a:t>法事後比較</a:t>
                </a:r>
                <a:r>
                  <a:rPr lang="en-US" altLang="zh-TW" sz="1800" dirty="0">
                    <a:latin typeface="標楷體" panose="03000509000000000000" pitchFamily="65" charset="-120"/>
                    <a:ea typeface="標楷體" panose="03000509000000000000" pitchFamily="65" charset="-120"/>
                  </a:rPr>
                  <a:t>:</a:t>
                </a:r>
              </a:p>
              <a:p>
                <a:pPr marL="0" indent="0">
                  <a:buNone/>
                </a:pPr>
                <a:r>
                  <a:rPr lang="zh-TW" altLang="en-US" sz="1800" dirty="0">
                    <a:latin typeface="標楷體" panose="03000509000000000000" pitchFamily="65" charset="-120"/>
                    <a:ea typeface="標楷體" panose="03000509000000000000" pitchFamily="65" charset="-120"/>
                  </a:rPr>
                  <a:t>不同理賠案件型態的再購比例是否有顯著差異</a:t>
                </a:r>
                <a:endParaRPr lang="en-US" altLang="zh-TW" sz="1800" dirty="0">
                  <a:latin typeface="標楷體" panose="03000509000000000000" pitchFamily="65" charset="-120"/>
                  <a:ea typeface="標楷體" panose="03000509000000000000" pitchFamily="65" charset="-120"/>
                </a:endParaRPr>
              </a:p>
              <a:p>
                <a:pPr marL="0" indent="0">
                  <a:buNone/>
                </a:pPr>
                <a:endParaRPr lang="en-US" altLang="zh-TW" sz="1800" dirty="0">
                  <a:latin typeface="標楷體" panose="03000509000000000000" pitchFamily="65" charset="-120"/>
                  <a:ea typeface="標楷體" panose="03000509000000000000" pitchFamily="65" charset="-120"/>
                </a:endParaRPr>
              </a:p>
              <a:p>
                <a:r>
                  <a:rPr lang="zh-TW" altLang="zh-TW" sz="1800" b="1" dirty="0">
                    <a:latin typeface="標楷體" panose="03000509000000000000" pitchFamily="65" charset="-120"/>
                    <a:ea typeface="標楷體" panose="03000509000000000000" pitchFamily="65" charset="-120"/>
                  </a:rPr>
                  <a:t>不同理賠案件型態</a:t>
                </a:r>
                <a:r>
                  <a:rPr lang="en-US" altLang="zh-TW" sz="1800" b="1" dirty="0">
                    <a:latin typeface="標楷體" panose="03000509000000000000" pitchFamily="65" charset="-120"/>
                    <a:ea typeface="標楷體" panose="03000509000000000000" pitchFamily="65" charset="-120"/>
                  </a:rPr>
                  <a:t>120</a:t>
                </a:r>
                <a:r>
                  <a:rPr lang="zh-TW" altLang="en-US" sz="1800" b="1" dirty="0">
                    <a:latin typeface="標楷體" panose="03000509000000000000" pitchFamily="65" charset="-120"/>
                    <a:ea typeface="標楷體" panose="03000509000000000000" pitchFamily="65" charset="-120"/>
                  </a:rPr>
                  <a:t>天</a:t>
                </a:r>
                <a:r>
                  <a:rPr lang="zh-TW" altLang="zh-TW" sz="1800" b="1" dirty="0">
                    <a:latin typeface="標楷體" panose="03000509000000000000" pitchFamily="65" charset="-120"/>
                    <a:ea typeface="標楷體" panose="03000509000000000000" pitchFamily="65" charset="-120"/>
                  </a:rPr>
                  <a:t>內的再購情形</a:t>
                </a:r>
                <a:r>
                  <a:rPr lang="en-US" altLang="zh-TW" sz="1800" b="1" dirty="0">
                    <a:latin typeface="標楷體" panose="03000509000000000000" pitchFamily="65" charset="-120"/>
                    <a:ea typeface="標楷體" panose="03000509000000000000" pitchFamily="65" charset="-120"/>
                  </a:rPr>
                  <a:t>:</a:t>
                </a:r>
                <a:endParaRPr lang="zh-TW" altLang="zh-TW" sz="1800" dirty="0">
                  <a:latin typeface="標楷體" panose="03000509000000000000" pitchFamily="65" charset="-120"/>
                  <a:ea typeface="標楷體" panose="03000509000000000000" pitchFamily="65" charset="-120"/>
                </a:endParaRPr>
              </a:p>
              <a:p>
                <a:pPr marL="0" indent="0">
                  <a:buNone/>
                </a:pPr>
                <a14:m>
                  <m:oMathPara xmlns:m="http://schemas.openxmlformats.org/officeDocument/2006/math">
                    <m:oMathParaPr>
                      <m:jc m:val="centerGroup"/>
                    </m:oMathParaPr>
                    <m:oMath xmlns:m="http://schemas.openxmlformats.org/officeDocument/2006/math">
                      <m:r>
                        <a:rPr lang="zh-TW" altLang="zh-TW" sz="1800" b="1">
                          <a:latin typeface="Cambria Math" panose="02040503050406030204" pitchFamily="18" charset="0"/>
                        </a:rPr>
                        <m:t>部分失能</m:t>
                      </m:r>
                      <m:r>
                        <a:rPr lang="en-US" altLang="zh-TW" sz="1800" b="1">
                          <a:latin typeface="Cambria Math" panose="02040503050406030204" pitchFamily="18" charset="0"/>
                        </a:rPr>
                        <m:t>&gt;</m:t>
                      </m:r>
                      <m:r>
                        <a:rPr lang="zh-TW" altLang="zh-TW" sz="1800" b="1">
                          <a:latin typeface="Cambria Math" panose="02040503050406030204" pitchFamily="18" charset="0"/>
                        </a:rPr>
                        <m:t>完全失能</m:t>
                      </m:r>
                      <m:r>
                        <a:rPr lang="en-US" altLang="zh-TW" sz="1800" b="1">
                          <a:latin typeface="Cambria Math" panose="02040503050406030204" pitchFamily="18" charset="0"/>
                        </a:rPr>
                        <m:t>=</m:t>
                      </m:r>
                      <m:r>
                        <a:rPr lang="zh-TW" altLang="zh-TW" sz="1800" b="1">
                          <a:latin typeface="Cambria Math" panose="02040503050406030204" pitchFamily="18" charset="0"/>
                        </a:rPr>
                        <m:t>身故給付</m:t>
                      </m:r>
                      <m:r>
                        <a:rPr lang="en-US" altLang="zh-TW" sz="1800" b="1">
                          <a:latin typeface="Cambria Math" panose="02040503050406030204" pitchFamily="18" charset="0"/>
                        </a:rPr>
                        <m:t>&gt;</m:t>
                      </m:r>
                      <m:r>
                        <a:rPr lang="zh-TW" altLang="zh-TW" sz="1800" b="1">
                          <a:latin typeface="Cambria Math" panose="02040503050406030204" pitchFamily="18" charset="0"/>
                        </a:rPr>
                        <m:t>意外醫療</m:t>
                      </m:r>
                      <m:r>
                        <a:rPr lang="en-US" altLang="zh-TW" sz="1800" b="1">
                          <a:latin typeface="Cambria Math" panose="02040503050406030204" pitchFamily="18" charset="0"/>
                        </a:rPr>
                        <m:t>&gt;</m:t>
                      </m:r>
                      <m:r>
                        <a:rPr lang="zh-TW" altLang="zh-TW" sz="1800" b="1">
                          <a:latin typeface="Cambria Math" panose="02040503050406030204" pitchFamily="18" charset="0"/>
                        </a:rPr>
                        <m:t>疾病醫療</m:t>
                      </m:r>
                      <m:r>
                        <a:rPr lang="en-US" altLang="zh-TW" sz="1800" b="1">
                          <a:latin typeface="Cambria Math" panose="02040503050406030204" pitchFamily="18" charset="0"/>
                        </a:rPr>
                        <m:t>=</m:t>
                      </m:r>
                      <m:r>
                        <a:rPr lang="zh-TW" altLang="zh-TW" sz="1800" b="1">
                          <a:latin typeface="Cambria Math" panose="02040503050406030204" pitchFamily="18" charset="0"/>
                        </a:rPr>
                        <m:t>重大疾病</m:t>
                      </m:r>
                    </m:oMath>
                  </m:oMathPara>
                </a14:m>
                <a:endParaRPr lang="en-US" altLang="zh-TW" sz="1800" b="1" dirty="0">
                  <a:latin typeface="標楷體" panose="03000509000000000000" pitchFamily="65" charset="-120"/>
                  <a:ea typeface="標楷體" panose="03000509000000000000" pitchFamily="65" charset="-120"/>
                </a:endParaRPr>
              </a:p>
              <a:p>
                <a:pPr marL="0" indent="0">
                  <a:buNone/>
                </a:pPr>
                <a:endParaRPr lang="zh-TW" altLang="zh-TW" sz="1800" dirty="0">
                  <a:latin typeface="標楷體" panose="03000509000000000000" pitchFamily="65" charset="-120"/>
                  <a:ea typeface="標楷體" panose="03000509000000000000" pitchFamily="65" charset="-120"/>
                </a:endParaRPr>
              </a:p>
              <a:p>
                <a:r>
                  <a:rPr lang="zh-TW" altLang="zh-TW" sz="1800" b="1" dirty="0">
                    <a:latin typeface="標楷體" panose="03000509000000000000" pitchFamily="65" charset="-120"/>
                    <a:ea typeface="標楷體" panose="03000509000000000000" pitchFamily="65" charset="-120"/>
                  </a:rPr>
                  <a:t>不同理賠案件型態在</a:t>
                </a:r>
                <a:r>
                  <a:rPr lang="en-US" altLang="zh-TW" sz="1800" b="1" dirty="0">
                    <a:latin typeface="標楷體" panose="03000509000000000000" pitchFamily="65" charset="-120"/>
                    <a:ea typeface="標楷體" panose="03000509000000000000" pitchFamily="65" charset="-120"/>
                  </a:rPr>
                  <a:t>180</a:t>
                </a:r>
                <a:r>
                  <a:rPr lang="zh-TW" altLang="en-US" sz="1800" b="1" dirty="0">
                    <a:latin typeface="標楷體" panose="03000509000000000000" pitchFamily="65" charset="-120"/>
                    <a:ea typeface="標楷體" panose="03000509000000000000" pitchFamily="65" charset="-120"/>
                  </a:rPr>
                  <a:t>天</a:t>
                </a:r>
                <a:r>
                  <a:rPr lang="zh-TW" altLang="zh-TW" sz="1800" b="1" dirty="0">
                    <a:latin typeface="標楷體" panose="03000509000000000000" pitchFamily="65" charset="-120"/>
                    <a:ea typeface="標楷體" panose="03000509000000000000" pitchFamily="65" charset="-120"/>
                  </a:rPr>
                  <a:t>內的再購情形</a:t>
                </a:r>
                <a:r>
                  <a:rPr lang="en-US" altLang="zh-TW" sz="1800" b="1" dirty="0">
                    <a:latin typeface="標楷體" panose="03000509000000000000" pitchFamily="65" charset="-120"/>
                    <a:ea typeface="標楷體" panose="03000509000000000000" pitchFamily="65" charset="-120"/>
                  </a:rPr>
                  <a:t>:</a:t>
                </a:r>
                <a:endParaRPr lang="zh-TW" altLang="zh-TW" sz="1800" dirty="0">
                  <a:latin typeface="標楷體" panose="03000509000000000000" pitchFamily="65" charset="-120"/>
                  <a:ea typeface="標楷體" panose="03000509000000000000" pitchFamily="65" charset="-120"/>
                </a:endParaRPr>
              </a:p>
              <a:p>
                <a:pPr marL="0" indent="0">
                  <a:buNone/>
                </a:pPr>
                <a14:m>
                  <m:oMathPara xmlns:m="http://schemas.openxmlformats.org/officeDocument/2006/math">
                    <m:oMathParaPr>
                      <m:jc m:val="centerGroup"/>
                    </m:oMathParaPr>
                    <m:oMath xmlns:m="http://schemas.openxmlformats.org/officeDocument/2006/math">
                      <m:r>
                        <a:rPr lang="zh-TW" altLang="zh-TW" sz="1800" b="1">
                          <a:latin typeface="Cambria Math" panose="02040503050406030204" pitchFamily="18" charset="0"/>
                        </a:rPr>
                        <m:t>部分失能</m:t>
                      </m:r>
                      <m:r>
                        <a:rPr lang="en-US" altLang="zh-TW" sz="1800" b="1">
                          <a:latin typeface="Cambria Math" panose="02040503050406030204" pitchFamily="18" charset="0"/>
                        </a:rPr>
                        <m:t>&gt;</m:t>
                      </m:r>
                      <m:r>
                        <a:rPr lang="zh-TW" altLang="zh-TW" sz="1800" b="1">
                          <a:latin typeface="Cambria Math" panose="02040503050406030204" pitchFamily="18" charset="0"/>
                        </a:rPr>
                        <m:t>完全失能</m:t>
                      </m:r>
                      <m:r>
                        <a:rPr lang="en-US" altLang="zh-TW" sz="1800" b="1">
                          <a:latin typeface="Cambria Math" panose="02040503050406030204" pitchFamily="18" charset="0"/>
                        </a:rPr>
                        <m:t>=</m:t>
                      </m:r>
                      <m:r>
                        <a:rPr lang="zh-TW" altLang="zh-TW" sz="1800" b="1">
                          <a:latin typeface="Cambria Math" panose="02040503050406030204" pitchFamily="18" charset="0"/>
                        </a:rPr>
                        <m:t>身故給付</m:t>
                      </m:r>
                      <m:r>
                        <a:rPr lang="en-US" altLang="zh-TW" sz="1800" b="1">
                          <a:latin typeface="Cambria Math" panose="02040503050406030204" pitchFamily="18" charset="0"/>
                        </a:rPr>
                        <m:t>=</m:t>
                      </m:r>
                      <m:r>
                        <a:rPr lang="zh-TW" altLang="zh-TW" sz="1800" b="1">
                          <a:latin typeface="Cambria Math" panose="02040503050406030204" pitchFamily="18" charset="0"/>
                        </a:rPr>
                        <m:t>意外醫療</m:t>
                      </m:r>
                      <m:r>
                        <a:rPr lang="en-US" altLang="zh-TW" sz="1800" b="1">
                          <a:latin typeface="Cambria Math" panose="02040503050406030204" pitchFamily="18" charset="0"/>
                        </a:rPr>
                        <m:t>&gt;</m:t>
                      </m:r>
                      <m:r>
                        <a:rPr lang="zh-TW" altLang="zh-TW" sz="1800" b="1">
                          <a:latin typeface="Cambria Math" panose="02040503050406030204" pitchFamily="18" charset="0"/>
                        </a:rPr>
                        <m:t>疾病醫療</m:t>
                      </m:r>
                      <m:r>
                        <a:rPr lang="en-US" altLang="zh-TW" sz="1800" b="1">
                          <a:latin typeface="Cambria Math" panose="02040503050406030204" pitchFamily="18" charset="0"/>
                        </a:rPr>
                        <m:t>&gt;</m:t>
                      </m:r>
                      <m:r>
                        <a:rPr lang="zh-TW" altLang="zh-TW" sz="1800" b="1">
                          <a:latin typeface="Cambria Math" panose="02040503050406030204" pitchFamily="18" charset="0"/>
                        </a:rPr>
                        <m:t>重大疾病</m:t>
                      </m:r>
                    </m:oMath>
                  </m:oMathPara>
                </a14:m>
                <a:endParaRPr lang="en-US" altLang="zh-TW" sz="1800" dirty="0">
                  <a:latin typeface="標楷體" panose="03000509000000000000" pitchFamily="65" charset="-120"/>
                  <a:ea typeface="標楷體" panose="03000509000000000000" pitchFamily="65" charset="-120"/>
                </a:endParaRPr>
              </a:p>
              <a:p>
                <a:pPr marL="0" indent="0">
                  <a:buNone/>
                </a:pPr>
                <a:endParaRPr lang="zh-TW" altLang="zh-TW" sz="1800" dirty="0">
                  <a:latin typeface="標楷體" panose="03000509000000000000" pitchFamily="65" charset="-120"/>
                  <a:ea typeface="標楷體" panose="03000509000000000000" pitchFamily="65" charset="-120"/>
                </a:endParaRPr>
              </a:p>
              <a:p>
                <a:r>
                  <a:rPr lang="zh-TW" altLang="zh-TW" sz="1800" b="1" dirty="0">
                    <a:latin typeface="標楷體" panose="03000509000000000000" pitchFamily="65" charset="-120"/>
                    <a:ea typeface="標楷體" panose="03000509000000000000" pitchFamily="65" charset="-120"/>
                  </a:rPr>
                  <a:t>不同理賠案件型態在</a:t>
                </a:r>
                <a:r>
                  <a:rPr lang="en-US" altLang="zh-TW" sz="1800" b="1" dirty="0">
                    <a:latin typeface="標楷體" panose="03000509000000000000" pitchFamily="65" charset="-120"/>
                    <a:ea typeface="標楷體" panose="03000509000000000000" pitchFamily="65" charset="-120"/>
                  </a:rPr>
                  <a:t>360</a:t>
                </a:r>
                <a:r>
                  <a:rPr lang="zh-TW" altLang="en-US" sz="1800" b="1" dirty="0">
                    <a:latin typeface="標楷體" panose="03000509000000000000" pitchFamily="65" charset="-120"/>
                    <a:ea typeface="標楷體" panose="03000509000000000000" pitchFamily="65" charset="-120"/>
                  </a:rPr>
                  <a:t>天</a:t>
                </a:r>
                <a:r>
                  <a:rPr lang="zh-TW" altLang="zh-TW" sz="1800" b="1" dirty="0">
                    <a:latin typeface="標楷體" panose="03000509000000000000" pitchFamily="65" charset="-120"/>
                    <a:ea typeface="標楷體" panose="03000509000000000000" pitchFamily="65" charset="-120"/>
                  </a:rPr>
                  <a:t>內的再購情形</a:t>
                </a:r>
                <a:r>
                  <a:rPr lang="en-US" altLang="zh-TW" sz="1800" b="1" dirty="0">
                    <a:latin typeface="標楷體" panose="03000509000000000000" pitchFamily="65" charset="-120"/>
                    <a:ea typeface="標楷體" panose="03000509000000000000" pitchFamily="65" charset="-120"/>
                  </a:rPr>
                  <a:t>:</a:t>
                </a:r>
                <a:endParaRPr lang="zh-TW" altLang="zh-TW" sz="1800" dirty="0">
                  <a:latin typeface="標楷體" panose="03000509000000000000" pitchFamily="65" charset="-120"/>
                  <a:ea typeface="標楷體" panose="03000509000000000000" pitchFamily="65" charset="-120"/>
                </a:endParaRPr>
              </a:p>
              <a:p>
                <a:pPr marL="0" indent="0">
                  <a:buNone/>
                </a:pPr>
                <a14:m>
                  <m:oMathPara xmlns:m="http://schemas.openxmlformats.org/officeDocument/2006/math">
                    <m:oMathParaPr>
                      <m:jc m:val="centerGroup"/>
                    </m:oMathParaPr>
                    <m:oMath xmlns:m="http://schemas.openxmlformats.org/officeDocument/2006/math">
                      <m:r>
                        <a:rPr lang="zh-TW" altLang="zh-TW" sz="1800" b="1">
                          <a:latin typeface="Cambria Math" panose="02040503050406030204" pitchFamily="18" charset="0"/>
                        </a:rPr>
                        <m:t>部分失能</m:t>
                      </m:r>
                      <m:r>
                        <a:rPr lang="en-US" altLang="zh-TW" sz="1800" b="1">
                          <a:latin typeface="Cambria Math" panose="02040503050406030204" pitchFamily="18" charset="0"/>
                        </a:rPr>
                        <m:t>=</m:t>
                      </m:r>
                      <m:r>
                        <a:rPr lang="zh-TW" altLang="zh-TW" sz="1800" b="1">
                          <a:latin typeface="Cambria Math" panose="02040503050406030204" pitchFamily="18" charset="0"/>
                        </a:rPr>
                        <m:t>意外醫療</m:t>
                      </m:r>
                      <m:r>
                        <a:rPr lang="en-US" altLang="zh-TW" sz="1800" b="1">
                          <a:latin typeface="Cambria Math" panose="02040503050406030204" pitchFamily="18" charset="0"/>
                        </a:rPr>
                        <m:t>&gt;</m:t>
                      </m:r>
                      <m:r>
                        <a:rPr lang="zh-TW" altLang="zh-TW" sz="1800" b="1">
                          <a:latin typeface="Cambria Math" panose="02040503050406030204" pitchFamily="18" charset="0"/>
                        </a:rPr>
                        <m:t>完全失能</m:t>
                      </m:r>
                      <m:r>
                        <a:rPr lang="en-US" altLang="zh-TW" sz="1800" b="1">
                          <a:latin typeface="Cambria Math" panose="02040503050406030204" pitchFamily="18" charset="0"/>
                        </a:rPr>
                        <m:t>=</m:t>
                      </m:r>
                      <m:r>
                        <a:rPr lang="zh-TW" altLang="zh-TW" sz="1800" b="1">
                          <a:latin typeface="Cambria Math" panose="02040503050406030204" pitchFamily="18" charset="0"/>
                        </a:rPr>
                        <m:t>疾病醫療</m:t>
                      </m:r>
                      <m:r>
                        <a:rPr lang="en-US" altLang="zh-TW" sz="1800" b="1">
                          <a:latin typeface="Cambria Math" panose="02040503050406030204" pitchFamily="18" charset="0"/>
                        </a:rPr>
                        <m:t>=</m:t>
                      </m:r>
                      <m:r>
                        <a:rPr lang="zh-TW" altLang="zh-TW" sz="1800" b="1">
                          <a:latin typeface="Cambria Math" panose="02040503050406030204" pitchFamily="18" charset="0"/>
                        </a:rPr>
                        <m:t>身故給付</m:t>
                      </m:r>
                      <m:r>
                        <a:rPr lang="en-US" altLang="zh-TW" sz="1800" b="1">
                          <a:latin typeface="Cambria Math" panose="02040503050406030204" pitchFamily="18" charset="0"/>
                        </a:rPr>
                        <m:t>&gt;</m:t>
                      </m:r>
                      <m:r>
                        <a:rPr lang="zh-TW" altLang="zh-TW" sz="1800" b="1">
                          <a:latin typeface="Cambria Math" panose="02040503050406030204" pitchFamily="18" charset="0"/>
                        </a:rPr>
                        <m:t>重大疾病</m:t>
                      </m:r>
                    </m:oMath>
                  </m:oMathPara>
                </a14:m>
                <a:endParaRPr lang="zh-TW" altLang="zh-TW" sz="1800" dirty="0">
                  <a:latin typeface="標楷體" panose="03000509000000000000" pitchFamily="65" charset="-120"/>
                  <a:ea typeface="標楷體" panose="03000509000000000000" pitchFamily="65" charset="-120"/>
                </a:endParaRPr>
              </a:p>
              <a:p>
                <a:pPr marL="0" indent="0">
                  <a:buNone/>
                </a:pPr>
                <a:endParaRPr lang="zh-TW" altLang="en-US" dirty="0">
                  <a:latin typeface="標楷體" panose="03000509000000000000" pitchFamily="65" charset="-120"/>
                  <a:ea typeface="標楷體" panose="03000509000000000000" pitchFamily="65" charset="-120"/>
                </a:endParaRPr>
              </a:p>
            </p:txBody>
          </p:sp>
        </mc:Choice>
        <mc:Fallback xmlns="">
          <p:sp>
            <p:nvSpPr>
              <p:cNvPr id="3" name="內容版面配置區 2">
                <a:extLst>
                  <a:ext uri="{FF2B5EF4-FFF2-40B4-BE49-F238E27FC236}">
                    <a16:creationId xmlns:a16="http://schemas.microsoft.com/office/drawing/2014/main" id="{C6E9B255-6319-4D1A-9274-415088A84FE0}"/>
                  </a:ext>
                </a:extLst>
              </p:cNvPr>
              <p:cNvSpPr>
                <a:spLocks noGrp="1" noRot="1" noChangeAspect="1" noMove="1" noResize="1" noEditPoints="1" noAdjustHandles="1" noChangeArrowheads="1" noChangeShapeType="1" noTextEdit="1"/>
              </p:cNvSpPr>
              <p:nvPr>
                <p:ph idx="1"/>
              </p:nvPr>
            </p:nvSpPr>
            <p:spPr>
              <a:xfrm>
                <a:off x="1981200" y="1484787"/>
                <a:ext cx="8229600" cy="4597971"/>
              </a:xfrm>
              <a:blipFill>
                <a:blip r:embed="rId4"/>
                <a:stretch>
                  <a:fillRect l="-593" t="-663"/>
                </a:stretch>
              </a:blipFill>
            </p:spPr>
            <p:txBody>
              <a:bodyPr/>
              <a:lstStyle/>
              <a:p>
                <a:r>
                  <a:rPr lang="en-US">
                    <a:noFill/>
                  </a:rPr>
                  <a:t> </a:t>
                </a:r>
              </a:p>
            </p:txBody>
          </p:sp>
        </mc:Fallback>
      </mc:AlternateContent>
      <p:sp>
        <p:nvSpPr>
          <p:cNvPr id="4" name="投影片編號版面配置區 3">
            <a:extLst>
              <a:ext uri="{FF2B5EF4-FFF2-40B4-BE49-F238E27FC236}">
                <a16:creationId xmlns:a16="http://schemas.microsoft.com/office/drawing/2014/main" id="{593F37B1-A25D-4F30-81C8-91CFC1AE6E35}"/>
              </a:ext>
            </a:extLst>
          </p:cNvPr>
          <p:cNvSpPr>
            <a:spLocks noGrp="1"/>
          </p:cNvSpPr>
          <p:nvPr>
            <p:ph type="sldNum" sz="quarter" idx="12"/>
          </p:nvPr>
        </p:nvSpPr>
        <p:spPr/>
        <p:txBody>
          <a:bodyPr/>
          <a:lstStyle/>
          <a:p>
            <a:fld id="{BF8CE765-4F4E-465C-81D9-F9DA65D64035}" type="slidenum">
              <a:rPr lang="zh-TW" altLang="en-US" smtClean="0"/>
              <a:t>12</a:t>
            </a:fld>
            <a:endParaRPr lang="zh-TW" altLang="en-US"/>
          </a:p>
        </p:txBody>
      </p:sp>
      <p:sp>
        <p:nvSpPr>
          <p:cNvPr id="18" name="矩形 17">
            <a:extLst>
              <a:ext uri="{FF2B5EF4-FFF2-40B4-BE49-F238E27FC236}">
                <a16:creationId xmlns:a16="http://schemas.microsoft.com/office/drawing/2014/main" id="{E5EBBF8A-649D-4CB8-B546-FE4DF47C949C}"/>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矩形 18">
            <a:extLst>
              <a:ext uri="{FF2B5EF4-FFF2-40B4-BE49-F238E27FC236}">
                <a16:creationId xmlns:a16="http://schemas.microsoft.com/office/drawing/2014/main" id="{82756587-76F9-412B-91BF-DA634A841432}"/>
              </a:ext>
            </a:extLst>
          </p:cNvPr>
          <p:cNvSpPr/>
          <p:nvPr/>
        </p:nvSpPr>
        <p:spPr>
          <a:xfrm>
            <a:off x="975456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0" name="矩形 19">
            <a:extLst>
              <a:ext uri="{FF2B5EF4-FFF2-40B4-BE49-F238E27FC236}">
                <a16:creationId xmlns:a16="http://schemas.microsoft.com/office/drawing/2014/main" id="{761C5C2A-D6C2-4CA2-B84B-E99C08530679}"/>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矩形 20">
            <a:extLst>
              <a:ext uri="{FF2B5EF4-FFF2-40B4-BE49-F238E27FC236}">
                <a16:creationId xmlns:a16="http://schemas.microsoft.com/office/drawing/2014/main" id="{79B2BA05-19A4-4B74-87D1-F041537E3134}"/>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22" name="矩形 21">
            <a:extLst>
              <a:ext uri="{FF2B5EF4-FFF2-40B4-BE49-F238E27FC236}">
                <a16:creationId xmlns:a16="http://schemas.microsoft.com/office/drawing/2014/main" id="{366C7D71-C469-4E08-ACA8-41A77C74BD00}"/>
              </a:ext>
            </a:extLst>
          </p:cNvPr>
          <p:cNvSpPr/>
          <p:nvPr/>
        </p:nvSpPr>
        <p:spPr>
          <a:xfrm>
            <a:off x="24372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3" name="矩形 22">
            <a:extLst>
              <a:ext uri="{FF2B5EF4-FFF2-40B4-BE49-F238E27FC236}">
                <a16:creationId xmlns:a16="http://schemas.microsoft.com/office/drawing/2014/main" id="{480DC56A-7BDA-44EA-BB33-59A74589B199}"/>
              </a:ext>
            </a:extLst>
          </p:cNvPr>
          <p:cNvSpPr/>
          <p:nvPr/>
        </p:nvSpPr>
        <p:spPr>
          <a:xfrm>
            <a:off x="4874400" y="0"/>
            <a:ext cx="2437200" cy="381800"/>
          </a:xfrm>
          <a:prstGeom prst="rect">
            <a:avLst/>
          </a:prstGeom>
          <a:solidFill>
            <a:schemeClr val="tx1">
              <a:lumMod val="75000"/>
              <a:lumOff val="2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4" name="矩形 23">
            <a:extLst>
              <a:ext uri="{FF2B5EF4-FFF2-40B4-BE49-F238E27FC236}">
                <a16:creationId xmlns:a16="http://schemas.microsoft.com/office/drawing/2014/main" id="{35CD9550-59F4-4362-998F-35AED458B14E}"/>
              </a:ext>
            </a:extLst>
          </p:cNvPr>
          <p:cNvSpPr/>
          <p:nvPr/>
        </p:nvSpPr>
        <p:spPr>
          <a:xfrm>
            <a:off x="4916544"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89D8D328-87FB-4272-BA64-B44F7AD16450}"/>
              </a:ext>
            </a:extLst>
          </p:cNvPr>
          <p:cNvSpPr/>
          <p:nvPr/>
        </p:nvSpPr>
        <p:spPr>
          <a:xfrm>
            <a:off x="7311600" y="0"/>
            <a:ext cx="2437200" cy="381800"/>
          </a:xfrm>
          <a:prstGeom prst="rect">
            <a:avLst/>
          </a:prstGeom>
          <a:solidFill>
            <a:schemeClr val="bg1">
              <a:lumMod val="9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6" name="矩形 25">
            <a:extLst>
              <a:ext uri="{FF2B5EF4-FFF2-40B4-BE49-F238E27FC236}">
                <a16:creationId xmlns:a16="http://schemas.microsoft.com/office/drawing/2014/main" id="{91B4BC49-3BC9-49D1-BC56-51F2AEB50FBB}"/>
              </a:ext>
            </a:extLst>
          </p:cNvPr>
          <p:cNvSpPr/>
          <p:nvPr/>
        </p:nvSpPr>
        <p:spPr>
          <a:xfrm>
            <a:off x="7408657" y="33290"/>
            <a:ext cx="2303999" cy="307777"/>
          </a:xfrm>
          <a:prstGeom prst="rect">
            <a:avLst/>
          </a:prstGeom>
          <a:ln w="9525">
            <a:solidFill>
              <a:schemeClr val="bg1"/>
            </a:solid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C91290A5-6DD0-4C2B-AB2A-9550E2DD8CBF}"/>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28" name="矩形 27">
            <a:extLst>
              <a:ext uri="{FF2B5EF4-FFF2-40B4-BE49-F238E27FC236}">
                <a16:creationId xmlns:a16="http://schemas.microsoft.com/office/drawing/2014/main" id="{D5C20290-477E-4907-8E62-E9CCE20980FD}"/>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sp>
        <p:nvSpPr>
          <p:cNvPr id="29" name="矩形 28">
            <a:extLst>
              <a:ext uri="{FF2B5EF4-FFF2-40B4-BE49-F238E27FC236}">
                <a16:creationId xmlns:a16="http://schemas.microsoft.com/office/drawing/2014/main" id="{8E9143F8-00FD-48CC-9B5E-169B1BEB20F7}"/>
              </a:ext>
            </a:extLst>
          </p:cNvPr>
          <p:cNvSpPr/>
          <p:nvPr/>
        </p:nvSpPr>
        <p:spPr>
          <a:xfrm>
            <a:off x="399716" y="594739"/>
            <a:ext cx="1654620"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B. </a:t>
            </a:r>
            <a:r>
              <a:rPr lang="zh-TW" altLang="en-US" sz="16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rPr>
              <a:t>合併檔案分析</a:t>
            </a:r>
            <a:endParaRPr lang="en-US" altLang="zh-CN" sz="16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endParaRPr>
          </a:p>
        </p:txBody>
      </p:sp>
      <p:pic>
        <p:nvPicPr>
          <p:cNvPr id="2" name="音訊 1">
            <a:hlinkClick r:id="" action="ppaction://media"/>
            <a:extLst>
              <a:ext uri="{FF2B5EF4-FFF2-40B4-BE49-F238E27FC236}">
                <a16:creationId xmlns:a16="http://schemas.microsoft.com/office/drawing/2014/main" id="{C2107F4C-5C1B-489C-A95E-8DDD971BB85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836417455"/>
      </p:ext>
    </p:extLst>
  </p:cSld>
  <p:clrMapOvr>
    <a:masterClrMapping/>
  </p:clrMapOvr>
  <mc:AlternateContent xmlns:mc="http://schemas.openxmlformats.org/markup-compatibility/2006" xmlns:p14="http://schemas.microsoft.com/office/powerpoint/2010/main">
    <mc:Choice Requires="p14">
      <p:transition spd="slow" p14:dur="2000" advTm="247"/>
    </mc:Choice>
    <mc:Fallback xmlns="">
      <p:transition spd="slow" advTm="2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593F37B1-A25D-4F30-81C8-91CFC1AE6E35}"/>
              </a:ext>
            </a:extLst>
          </p:cNvPr>
          <p:cNvSpPr>
            <a:spLocks noGrp="1"/>
          </p:cNvSpPr>
          <p:nvPr>
            <p:ph type="sldNum" sz="quarter" idx="12"/>
          </p:nvPr>
        </p:nvSpPr>
        <p:spPr/>
        <p:txBody>
          <a:bodyPr/>
          <a:lstStyle/>
          <a:p>
            <a:fld id="{BF8CE765-4F4E-465C-81D9-F9DA65D64035}" type="slidenum">
              <a:rPr lang="zh-TW" altLang="en-US" smtClean="0"/>
              <a:t>13</a:t>
            </a:fld>
            <a:endParaRPr lang="zh-TW" altLang="en-US"/>
          </a:p>
        </p:txBody>
      </p:sp>
      <p:sp>
        <p:nvSpPr>
          <p:cNvPr id="7" name="矩形 6"/>
          <p:cNvSpPr/>
          <p:nvPr/>
        </p:nvSpPr>
        <p:spPr>
          <a:xfrm>
            <a:off x="1847528" y="1340771"/>
            <a:ext cx="8494634" cy="461665"/>
          </a:xfrm>
          <a:prstGeom prst="rect">
            <a:avLst/>
          </a:prstGeom>
          <a:noFill/>
        </p:spPr>
        <p:txBody>
          <a:bodyPr wrap="none" lIns="91440" tIns="45720" rIns="91440" bIns="45720">
            <a:spAutoFit/>
          </a:bodyPr>
          <a:lstStyle/>
          <a:p>
            <a:pPr algn="ctr"/>
            <a:r>
              <a:rPr lang="zh-TW" altLang="en-US" sz="2400" dirty="0">
                <a:ln w="0"/>
                <a:effectLst>
                  <a:outerShdw blurRad="38100" dist="19050" dir="2700000" algn="tl" rotWithShape="0">
                    <a:schemeClr val="dk1">
                      <a:alpha val="40000"/>
                    </a:schemeClr>
                  </a:outerShdw>
                </a:effectLst>
                <a:latin typeface="標楷體" panose="03000509000000000000" pitchFamily="65" charset="-120"/>
                <a:ea typeface="標楷體" panose="03000509000000000000" pitchFamily="65" charset="-120"/>
              </a:rPr>
              <a:t>理賠客戶中不同的疾病類別的再購比例及其再購商品之比例</a:t>
            </a:r>
          </a:p>
        </p:txBody>
      </p:sp>
      <p:sp>
        <p:nvSpPr>
          <p:cNvPr id="19" name="矩形 18">
            <a:extLst>
              <a:ext uri="{FF2B5EF4-FFF2-40B4-BE49-F238E27FC236}">
                <a16:creationId xmlns:a16="http://schemas.microsoft.com/office/drawing/2014/main" id="{689A029C-86BF-4225-8EDB-E7A0581E1348}"/>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矩形 19">
            <a:extLst>
              <a:ext uri="{FF2B5EF4-FFF2-40B4-BE49-F238E27FC236}">
                <a16:creationId xmlns:a16="http://schemas.microsoft.com/office/drawing/2014/main" id="{1A68C52D-1810-4A20-BFFF-264BE92F3397}"/>
              </a:ext>
            </a:extLst>
          </p:cNvPr>
          <p:cNvSpPr/>
          <p:nvPr/>
        </p:nvSpPr>
        <p:spPr>
          <a:xfrm>
            <a:off x="975456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矩形 20">
            <a:extLst>
              <a:ext uri="{FF2B5EF4-FFF2-40B4-BE49-F238E27FC236}">
                <a16:creationId xmlns:a16="http://schemas.microsoft.com/office/drawing/2014/main" id="{B30586D8-FB9C-45F2-9CB8-C330C7AB68C2}"/>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2" name="矩形 21">
            <a:extLst>
              <a:ext uri="{FF2B5EF4-FFF2-40B4-BE49-F238E27FC236}">
                <a16:creationId xmlns:a16="http://schemas.microsoft.com/office/drawing/2014/main" id="{52338794-E380-433D-8A2B-CDDBDEC08581}"/>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23" name="矩形 22">
            <a:extLst>
              <a:ext uri="{FF2B5EF4-FFF2-40B4-BE49-F238E27FC236}">
                <a16:creationId xmlns:a16="http://schemas.microsoft.com/office/drawing/2014/main" id="{C92DE137-27C8-49B0-872E-11A5D43304FF}"/>
              </a:ext>
            </a:extLst>
          </p:cNvPr>
          <p:cNvSpPr/>
          <p:nvPr/>
        </p:nvSpPr>
        <p:spPr>
          <a:xfrm>
            <a:off x="24372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4" name="矩形 23">
            <a:extLst>
              <a:ext uri="{FF2B5EF4-FFF2-40B4-BE49-F238E27FC236}">
                <a16:creationId xmlns:a16="http://schemas.microsoft.com/office/drawing/2014/main" id="{724646F4-1026-4270-AA2F-8A765E2C4CB9}"/>
              </a:ext>
            </a:extLst>
          </p:cNvPr>
          <p:cNvSpPr/>
          <p:nvPr/>
        </p:nvSpPr>
        <p:spPr>
          <a:xfrm>
            <a:off x="4874400" y="0"/>
            <a:ext cx="2437200" cy="381800"/>
          </a:xfrm>
          <a:prstGeom prst="rect">
            <a:avLst/>
          </a:prstGeom>
          <a:solidFill>
            <a:schemeClr val="tx1">
              <a:lumMod val="75000"/>
              <a:lumOff val="2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5" name="矩形 24">
            <a:extLst>
              <a:ext uri="{FF2B5EF4-FFF2-40B4-BE49-F238E27FC236}">
                <a16:creationId xmlns:a16="http://schemas.microsoft.com/office/drawing/2014/main" id="{A2503481-13DD-4282-ADF0-C982EFF03CB8}"/>
              </a:ext>
            </a:extLst>
          </p:cNvPr>
          <p:cNvSpPr/>
          <p:nvPr/>
        </p:nvSpPr>
        <p:spPr>
          <a:xfrm>
            <a:off x="4916544"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A80C32FC-5240-4469-A656-1334B143217F}"/>
              </a:ext>
            </a:extLst>
          </p:cNvPr>
          <p:cNvSpPr/>
          <p:nvPr/>
        </p:nvSpPr>
        <p:spPr>
          <a:xfrm>
            <a:off x="7311600" y="0"/>
            <a:ext cx="2437200" cy="381800"/>
          </a:xfrm>
          <a:prstGeom prst="rect">
            <a:avLst/>
          </a:prstGeom>
          <a:solidFill>
            <a:schemeClr val="bg1">
              <a:lumMod val="9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7" name="矩形 26">
            <a:extLst>
              <a:ext uri="{FF2B5EF4-FFF2-40B4-BE49-F238E27FC236}">
                <a16:creationId xmlns:a16="http://schemas.microsoft.com/office/drawing/2014/main" id="{208D602D-2CAA-4F16-9761-C1C5E4C67914}"/>
              </a:ext>
            </a:extLst>
          </p:cNvPr>
          <p:cNvSpPr/>
          <p:nvPr/>
        </p:nvSpPr>
        <p:spPr>
          <a:xfrm>
            <a:off x="7408657" y="33290"/>
            <a:ext cx="2303999" cy="307777"/>
          </a:xfrm>
          <a:prstGeom prst="rect">
            <a:avLst/>
          </a:prstGeom>
          <a:ln w="9525">
            <a:solidFill>
              <a:schemeClr val="bg1"/>
            </a:solid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8" name="矩形 27">
            <a:extLst>
              <a:ext uri="{FF2B5EF4-FFF2-40B4-BE49-F238E27FC236}">
                <a16:creationId xmlns:a16="http://schemas.microsoft.com/office/drawing/2014/main" id="{58E2C8EC-1D38-441C-9101-2708F227D33A}"/>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29" name="矩形 28">
            <a:extLst>
              <a:ext uri="{FF2B5EF4-FFF2-40B4-BE49-F238E27FC236}">
                <a16:creationId xmlns:a16="http://schemas.microsoft.com/office/drawing/2014/main" id="{B69360A7-AFF2-47A5-BF66-77C68DA8729A}"/>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sp>
        <p:nvSpPr>
          <p:cNvPr id="30" name="矩形 29">
            <a:extLst>
              <a:ext uri="{FF2B5EF4-FFF2-40B4-BE49-F238E27FC236}">
                <a16:creationId xmlns:a16="http://schemas.microsoft.com/office/drawing/2014/main" id="{15E076A5-6F01-4F77-BBE0-EA1031806D5B}"/>
              </a:ext>
            </a:extLst>
          </p:cNvPr>
          <p:cNvSpPr/>
          <p:nvPr/>
        </p:nvSpPr>
        <p:spPr>
          <a:xfrm>
            <a:off x="399716" y="594739"/>
            <a:ext cx="1654620"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B. </a:t>
            </a:r>
            <a:r>
              <a:rPr lang="zh-TW" altLang="en-US" sz="16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rPr>
              <a:t>合併檔案分析</a:t>
            </a:r>
            <a:endParaRPr lang="en-US" altLang="zh-CN" sz="16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endParaRPr>
          </a:p>
        </p:txBody>
      </p:sp>
      <p:pic>
        <p:nvPicPr>
          <p:cNvPr id="31" name="內容版面配置區 30">
            <a:extLst>
              <a:ext uri="{FF2B5EF4-FFF2-40B4-BE49-F238E27FC236}">
                <a16:creationId xmlns:a16="http://schemas.microsoft.com/office/drawing/2014/main" id="{E47BBC87-6733-4F84-9838-AF4490927050}"/>
              </a:ext>
            </a:extLst>
          </p:cNvPr>
          <p:cNvPicPr>
            <a:picLocks noGrp="1"/>
          </p:cNvPicPr>
          <p:nvPr>
            <p:ph idx="1"/>
          </p:nvPr>
        </p:nvPicPr>
        <p:blipFill>
          <a:blip r:embed="rId5">
            <a:extLst>
              <a:ext uri="{28A0092B-C50C-407E-A947-70E740481C1C}">
                <a14:useLocalDpi xmlns:a14="http://schemas.microsoft.com/office/drawing/2010/main" val="0"/>
              </a:ext>
            </a:extLst>
          </a:blip>
          <a:srcRect/>
          <a:stretch>
            <a:fillRect/>
          </a:stretch>
        </p:blipFill>
        <p:spPr bwMode="auto">
          <a:xfrm>
            <a:off x="983432" y="1802436"/>
            <a:ext cx="4892040" cy="4046220"/>
          </a:xfrm>
          <a:prstGeom prst="rect">
            <a:avLst/>
          </a:prstGeom>
          <a:noFill/>
          <a:ln>
            <a:noFill/>
          </a:ln>
        </p:spPr>
      </p:pic>
      <p:pic>
        <p:nvPicPr>
          <p:cNvPr id="32" name="圖片 31">
            <a:extLst>
              <a:ext uri="{FF2B5EF4-FFF2-40B4-BE49-F238E27FC236}">
                <a16:creationId xmlns:a16="http://schemas.microsoft.com/office/drawing/2014/main" id="{CC1EABE1-C455-47C6-B292-2925D322F259}"/>
              </a:ext>
            </a:extLst>
          </p:cNvPr>
          <p:cNvPicPr/>
          <p:nvPr/>
        </p:nvPicPr>
        <p:blipFill>
          <a:blip r:embed="rId6">
            <a:extLst>
              <a:ext uri="{28A0092B-C50C-407E-A947-70E740481C1C}">
                <a14:useLocalDpi xmlns:a14="http://schemas.microsoft.com/office/drawing/2010/main" val="0"/>
              </a:ext>
            </a:extLst>
          </a:blip>
          <a:srcRect/>
          <a:stretch>
            <a:fillRect/>
          </a:stretch>
        </p:blipFill>
        <p:spPr bwMode="auto">
          <a:xfrm>
            <a:off x="7680176" y="1819897"/>
            <a:ext cx="3032760" cy="4038600"/>
          </a:xfrm>
          <a:prstGeom prst="rect">
            <a:avLst/>
          </a:prstGeom>
          <a:noFill/>
          <a:ln>
            <a:noFill/>
          </a:ln>
        </p:spPr>
      </p:pic>
      <p:sp>
        <p:nvSpPr>
          <p:cNvPr id="5" name="矩形 4">
            <a:extLst>
              <a:ext uri="{FF2B5EF4-FFF2-40B4-BE49-F238E27FC236}">
                <a16:creationId xmlns:a16="http://schemas.microsoft.com/office/drawing/2014/main" id="{CEA3D352-1749-4392-B092-6CAC48C02ED2}"/>
              </a:ext>
            </a:extLst>
          </p:cNvPr>
          <p:cNvSpPr/>
          <p:nvPr/>
        </p:nvSpPr>
        <p:spPr>
          <a:xfrm>
            <a:off x="551384" y="5858497"/>
            <a:ext cx="5984331" cy="338554"/>
          </a:xfrm>
          <a:prstGeom prst="rect">
            <a:avLst/>
          </a:prstGeom>
        </p:spPr>
        <p:txBody>
          <a:bodyPr wrap="none">
            <a:spAutoFit/>
          </a:bodyPr>
          <a:lstStyle/>
          <a:p>
            <a:pPr>
              <a:spcAft>
                <a:spcPts val="0"/>
              </a:spcAft>
            </a:pPr>
            <a:r>
              <a:rPr lang="zh-TW" altLang="en-US" sz="1600" kern="100" dirty="0">
                <a:latin typeface="Calibri" panose="020F0502020204030204" pitchFamily="34" charset="0"/>
                <a:ea typeface="標楷體" panose="03000509000000000000" pitchFamily="65" charset="-120"/>
                <a:cs typeface="Times New Roman" panose="02020603050405020304" pitchFamily="18" charset="0"/>
              </a:rPr>
              <a:t>欄位依序為</a:t>
            </a:r>
            <a:r>
              <a:rPr lang="en-US" altLang="zh-TW" sz="1600" kern="100" dirty="0">
                <a:latin typeface="Calibri" panose="020F0502020204030204" pitchFamily="34" charset="0"/>
                <a:ea typeface="標楷體" panose="03000509000000000000" pitchFamily="65" charset="-120"/>
                <a:cs typeface="Times New Roman" panose="02020603050405020304" pitchFamily="18" charset="0"/>
              </a:rPr>
              <a:t>:</a:t>
            </a:r>
            <a:r>
              <a:rPr lang="zh-TW" altLang="zh-TW" sz="1600" kern="100" dirty="0">
                <a:latin typeface="Calibri" panose="020F0502020204030204" pitchFamily="34" charset="0"/>
                <a:ea typeface="標楷體" panose="03000509000000000000" pitchFamily="65" charset="-120"/>
                <a:cs typeface="Times New Roman" panose="02020603050405020304" pitchFamily="18" charset="0"/>
              </a:rPr>
              <a:t>住院醫療、重疾癌症、意外傷害、長期照顧、投資型</a:t>
            </a:r>
            <a:endParaRPr lang="zh-TW" altLang="zh-TW" sz="1600" kern="100" dirty="0">
              <a:latin typeface="Calibri" panose="020F0502020204030204" pitchFamily="34" charset="0"/>
              <a:cs typeface="Times New Roman" panose="02020603050405020304" pitchFamily="18" charset="0"/>
            </a:endParaRPr>
          </a:p>
        </p:txBody>
      </p:sp>
      <p:sp>
        <p:nvSpPr>
          <p:cNvPr id="6" name="矩形 5">
            <a:extLst>
              <a:ext uri="{FF2B5EF4-FFF2-40B4-BE49-F238E27FC236}">
                <a16:creationId xmlns:a16="http://schemas.microsoft.com/office/drawing/2014/main" id="{D2CFBA75-DD17-43D5-B8E8-5E03B67B0E60}"/>
              </a:ext>
            </a:extLst>
          </p:cNvPr>
          <p:cNvSpPr/>
          <p:nvPr/>
        </p:nvSpPr>
        <p:spPr>
          <a:xfrm>
            <a:off x="8499539" y="5858497"/>
            <a:ext cx="2031325" cy="338554"/>
          </a:xfrm>
          <a:prstGeom prst="rect">
            <a:avLst/>
          </a:prstGeom>
        </p:spPr>
        <p:txBody>
          <a:bodyPr wrap="none">
            <a:spAutoFit/>
          </a:bodyPr>
          <a:lstStyle/>
          <a:p>
            <a:pPr>
              <a:spcAft>
                <a:spcPts val="0"/>
              </a:spcAft>
            </a:pPr>
            <a:r>
              <a:rPr lang="zh-TW" altLang="zh-TW" sz="1600" kern="100" dirty="0">
                <a:latin typeface="Calibri" panose="020F0502020204030204" pitchFamily="34" charset="0"/>
                <a:ea typeface="標楷體" panose="03000509000000000000" pitchFamily="65" charset="-120"/>
                <a:cs typeface="Times New Roman" panose="02020603050405020304" pitchFamily="18" charset="0"/>
              </a:rPr>
              <a:t>期繳保單、躉繳保單</a:t>
            </a:r>
            <a:endParaRPr lang="zh-TW" altLang="zh-TW" sz="1600" kern="100" dirty="0">
              <a:latin typeface="Calibri" panose="020F0502020204030204" pitchFamily="34" charset="0"/>
              <a:cs typeface="Times New Roman" panose="02020603050405020304" pitchFamily="18" charset="0"/>
            </a:endParaRPr>
          </a:p>
        </p:txBody>
      </p:sp>
      <p:pic>
        <p:nvPicPr>
          <p:cNvPr id="2" name="音訊 1">
            <a:hlinkClick r:id="" action="ppaction://media"/>
            <a:extLst>
              <a:ext uri="{FF2B5EF4-FFF2-40B4-BE49-F238E27FC236}">
                <a16:creationId xmlns:a16="http://schemas.microsoft.com/office/drawing/2014/main" id="{54C979E4-654A-4371-90E2-A85E3A87674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446516470"/>
      </p:ext>
    </p:extLst>
  </p:cSld>
  <p:clrMapOvr>
    <a:masterClrMapping/>
  </p:clrMapOvr>
  <mc:AlternateContent xmlns:mc="http://schemas.openxmlformats.org/markup-compatibility/2006" xmlns:p14="http://schemas.microsoft.com/office/powerpoint/2010/main">
    <mc:Choice Requires="p14">
      <p:transition spd="slow" p14:dur="2000" advTm="1077"/>
    </mc:Choice>
    <mc:Fallback xmlns="">
      <p:transition spd="slow" advTm="10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a:extLst>
              <a:ext uri="{FF2B5EF4-FFF2-40B4-BE49-F238E27FC236}">
                <a16:creationId xmlns:a16="http://schemas.microsoft.com/office/drawing/2014/main" id="{6CFF241C-45CC-414C-80A8-E304A6E502EB}"/>
              </a:ext>
            </a:extLst>
          </p:cNvPr>
          <p:cNvSpPr>
            <a:spLocks noGrp="1"/>
          </p:cNvSpPr>
          <p:nvPr>
            <p:ph idx="1"/>
          </p:nvPr>
        </p:nvSpPr>
        <p:spPr>
          <a:xfrm>
            <a:off x="609600" y="1556795"/>
            <a:ext cx="9211560" cy="864094"/>
          </a:xfrm>
        </p:spPr>
        <p:txBody>
          <a:bodyPr>
            <a:normAutofit/>
          </a:bodyPr>
          <a:lstStyle/>
          <a:p>
            <a:r>
              <a:rPr lang="zh-TW" altLang="en-US" sz="2000" dirty="0">
                <a:latin typeface="標楷體" panose="03000509000000000000" pitchFamily="65" charset="-120"/>
                <a:ea typeface="標楷體" panose="03000509000000000000" pitchFamily="65" charset="-120"/>
              </a:rPr>
              <a:t>刪除具</a:t>
            </a:r>
            <a:r>
              <a:rPr lang="en-US" altLang="zh-TW" sz="2000" dirty="0">
                <a:latin typeface="+mn-lt"/>
                <a:ea typeface="標楷體" panose="03000509000000000000" pitchFamily="65" charset="-120"/>
              </a:rPr>
              <a:t>Missing</a:t>
            </a:r>
            <a:r>
              <a:rPr lang="zh-TW" altLang="en-US" sz="2000" dirty="0">
                <a:latin typeface="+mn-lt"/>
                <a:ea typeface="標楷體" panose="03000509000000000000" pitchFamily="65" charset="-120"/>
              </a:rPr>
              <a:t> </a:t>
            </a:r>
            <a:r>
              <a:rPr lang="en-US" altLang="zh-TW" sz="2000" dirty="0">
                <a:latin typeface="+mn-lt"/>
                <a:ea typeface="標楷體" panose="03000509000000000000" pitchFamily="65" charset="-120"/>
              </a:rPr>
              <a:t>Value</a:t>
            </a:r>
            <a:r>
              <a:rPr lang="zh-TW" altLang="en-US" sz="2000" dirty="0">
                <a:latin typeface="+mn-lt"/>
                <a:ea typeface="標楷體" panose="03000509000000000000" pitchFamily="65" charset="-120"/>
              </a:rPr>
              <a:t>的</a:t>
            </a:r>
            <a:r>
              <a:rPr lang="en-US" altLang="zh-TW" sz="2000" dirty="0">
                <a:latin typeface="+mn-lt"/>
                <a:ea typeface="標楷體" panose="03000509000000000000" pitchFamily="65" charset="-120"/>
              </a:rPr>
              <a:t>Feature</a:t>
            </a:r>
            <a:r>
              <a:rPr lang="zh-TW" altLang="en-US" sz="2000" dirty="0">
                <a:latin typeface="+mn-lt"/>
                <a:ea typeface="標楷體" panose="03000509000000000000" pitchFamily="65" charset="-120"/>
              </a:rPr>
              <a:t>刪除</a:t>
            </a:r>
            <a:r>
              <a:rPr lang="zh-TW" altLang="en-US" sz="2000" dirty="0">
                <a:latin typeface="標楷體" panose="03000509000000000000" pitchFamily="65" charset="-120"/>
                <a:ea typeface="標楷體" panose="03000509000000000000" pitchFamily="65" charset="-120"/>
              </a:rPr>
              <a:t>，如年收入、婚姻狀況和總資產等。</a:t>
            </a:r>
            <a:endParaRPr lang="en-US" altLang="zh-TW" sz="2000" dirty="0">
              <a:latin typeface="標楷體" panose="03000509000000000000" pitchFamily="65" charset="-120"/>
              <a:ea typeface="標楷體" panose="03000509000000000000" pitchFamily="65" charset="-120"/>
            </a:endParaRPr>
          </a:p>
          <a:p>
            <a:r>
              <a:rPr lang="zh-TW" altLang="en-US" sz="2000" dirty="0">
                <a:latin typeface="標楷體" panose="03000509000000000000" pitchFamily="65" charset="-120"/>
                <a:ea typeface="標楷體" panose="03000509000000000000" pitchFamily="65" charset="-120"/>
              </a:rPr>
              <a:t>將客戶屬性欄位為空值的列刪除。</a:t>
            </a:r>
          </a:p>
        </p:txBody>
      </p:sp>
      <p:sp>
        <p:nvSpPr>
          <p:cNvPr id="4" name="投影片編號版面配置區 3">
            <a:extLst>
              <a:ext uri="{FF2B5EF4-FFF2-40B4-BE49-F238E27FC236}">
                <a16:creationId xmlns:a16="http://schemas.microsoft.com/office/drawing/2014/main" id="{9DE7C55F-4358-40A2-AB5B-F971720B67E2}"/>
              </a:ext>
            </a:extLst>
          </p:cNvPr>
          <p:cNvSpPr>
            <a:spLocks noGrp="1"/>
          </p:cNvSpPr>
          <p:nvPr>
            <p:ph type="sldNum" sz="quarter" idx="12"/>
          </p:nvPr>
        </p:nvSpPr>
        <p:spPr/>
        <p:txBody>
          <a:bodyPr/>
          <a:lstStyle/>
          <a:p>
            <a:fld id="{BF8CE765-4F4E-465C-81D9-F9DA65D64035}" type="slidenum">
              <a:rPr lang="zh-TW" altLang="en-US" smtClean="0"/>
              <a:t>14</a:t>
            </a:fld>
            <a:endParaRPr lang="zh-TW" altLang="en-US"/>
          </a:p>
        </p:txBody>
      </p:sp>
      <p:pic>
        <p:nvPicPr>
          <p:cNvPr id="5" name="圖片 4">
            <a:extLst>
              <a:ext uri="{FF2B5EF4-FFF2-40B4-BE49-F238E27FC236}">
                <a16:creationId xmlns:a16="http://schemas.microsoft.com/office/drawing/2014/main" id="{6FF0C2E0-1DDE-456E-8E62-C83229CED0D9}"/>
              </a:ext>
            </a:extLst>
          </p:cNvPr>
          <p:cNvPicPr>
            <a:picLocks noChangeAspect="1"/>
          </p:cNvPicPr>
          <p:nvPr/>
        </p:nvPicPr>
        <p:blipFill>
          <a:blip r:embed="rId5"/>
          <a:stretch>
            <a:fillRect/>
          </a:stretch>
        </p:blipFill>
        <p:spPr>
          <a:xfrm>
            <a:off x="4690289" y="2348880"/>
            <a:ext cx="7236728" cy="4197010"/>
          </a:xfrm>
          <a:prstGeom prst="rect">
            <a:avLst/>
          </a:prstGeom>
        </p:spPr>
      </p:pic>
      <p:sp>
        <p:nvSpPr>
          <p:cNvPr id="6" name="文字方塊 5">
            <a:extLst>
              <a:ext uri="{FF2B5EF4-FFF2-40B4-BE49-F238E27FC236}">
                <a16:creationId xmlns:a16="http://schemas.microsoft.com/office/drawing/2014/main" id="{8230431F-26C9-436B-874A-896EF64D9F04}"/>
              </a:ext>
            </a:extLst>
          </p:cNvPr>
          <p:cNvSpPr txBox="1"/>
          <p:nvPr/>
        </p:nvSpPr>
        <p:spPr>
          <a:xfrm>
            <a:off x="2207568" y="6010746"/>
            <a:ext cx="2501909" cy="338554"/>
          </a:xfrm>
          <a:prstGeom prst="rect">
            <a:avLst/>
          </a:prstGeom>
          <a:noFill/>
        </p:spPr>
        <p:txBody>
          <a:bodyPr wrap="square" rtlCol="0">
            <a:spAutoFit/>
          </a:bodyPr>
          <a:lstStyle/>
          <a:p>
            <a:r>
              <a:rPr lang="zh-TW" altLang="en-US" sz="1600" dirty="0">
                <a:latin typeface="標楷體" panose="03000509000000000000" pitchFamily="65" charset="-120"/>
                <a:ea typeface="標楷體" panose="03000509000000000000" pitchFamily="65" charset="-120"/>
              </a:rPr>
              <a:t>整理後匯入資料如右圖</a:t>
            </a:r>
            <a:r>
              <a:rPr lang="en-US" altLang="zh-TW" sz="1600" dirty="0">
                <a:latin typeface="標楷體" panose="03000509000000000000" pitchFamily="65" charset="-120"/>
                <a:ea typeface="標楷體" panose="03000509000000000000" pitchFamily="65" charset="-120"/>
                <a:sym typeface="Wingdings" panose="05000000000000000000" pitchFamily="2" charset="2"/>
              </a:rPr>
              <a:t></a:t>
            </a:r>
            <a:endParaRPr lang="zh-TW" altLang="en-US" sz="1600" dirty="0">
              <a:latin typeface="標楷體" panose="03000509000000000000" pitchFamily="65" charset="-120"/>
              <a:ea typeface="標楷體" panose="03000509000000000000" pitchFamily="65" charset="-120"/>
            </a:endParaRPr>
          </a:p>
        </p:txBody>
      </p:sp>
      <p:sp>
        <p:nvSpPr>
          <p:cNvPr id="20" name="矩形 19">
            <a:extLst>
              <a:ext uri="{FF2B5EF4-FFF2-40B4-BE49-F238E27FC236}">
                <a16:creationId xmlns:a16="http://schemas.microsoft.com/office/drawing/2014/main" id="{14EBD47C-2B0C-41C2-93B9-09262FD2EB53}"/>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矩形 20">
            <a:extLst>
              <a:ext uri="{FF2B5EF4-FFF2-40B4-BE49-F238E27FC236}">
                <a16:creationId xmlns:a16="http://schemas.microsoft.com/office/drawing/2014/main" id="{A16499DC-879D-461D-A146-03DBF0ED7DD9}"/>
              </a:ext>
            </a:extLst>
          </p:cNvPr>
          <p:cNvSpPr/>
          <p:nvPr/>
        </p:nvSpPr>
        <p:spPr>
          <a:xfrm>
            <a:off x="975456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2" name="矩形 21">
            <a:extLst>
              <a:ext uri="{FF2B5EF4-FFF2-40B4-BE49-F238E27FC236}">
                <a16:creationId xmlns:a16="http://schemas.microsoft.com/office/drawing/2014/main" id="{20DD26B9-73B0-43D9-A32B-A5052E327E87}"/>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3" name="矩形 22">
            <a:extLst>
              <a:ext uri="{FF2B5EF4-FFF2-40B4-BE49-F238E27FC236}">
                <a16:creationId xmlns:a16="http://schemas.microsoft.com/office/drawing/2014/main" id="{B9B3E9DD-083F-4E9C-8E43-B545890E3BA6}"/>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24" name="矩形 23">
            <a:extLst>
              <a:ext uri="{FF2B5EF4-FFF2-40B4-BE49-F238E27FC236}">
                <a16:creationId xmlns:a16="http://schemas.microsoft.com/office/drawing/2014/main" id="{3572C0BE-3178-489A-B1DD-4E1175C2EAAF}"/>
              </a:ext>
            </a:extLst>
          </p:cNvPr>
          <p:cNvSpPr/>
          <p:nvPr/>
        </p:nvSpPr>
        <p:spPr>
          <a:xfrm>
            <a:off x="24372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5" name="矩形 24">
            <a:extLst>
              <a:ext uri="{FF2B5EF4-FFF2-40B4-BE49-F238E27FC236}">
                <a16:creationId xmlns:a16="http://schemas.microsoft.com/office/drawing/2014/main" id="{BEF6B358-7FB2-4BC7-9001-893D305B3FD3}"/>
              </a:ext>
            </a:extLst>
          </p:cNvPr>
          <p:cNvSpPr/>
          <p:nvPr/>
        </p:nvSpPr>
        <p:spPr>
          <a:xfrm>
            <a:off x="4874400" y="0"/>
            <a:ext cx="2437200" cy="381800"/>
          </a:xfrm>
          <a:prstGeom prst="rect">
            <a:avLst/>
          </a:prstGeom>
          <a:solidFill>
            <a:schemeClr val="tx1">
              <a:lumMod val="75000"/>
              <a:lumOff val="2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6" name="矩形 25">
            <a:extLst>
              <a:ext uri="{FF2B5EF4-FFF2-40B4-BE49-F238E27FC236}">
                <a16:creationId xmlns:a16="http://schemas.microsoft.com/office/drawing/2014/main" id="{7437E365-3CF5-4A3B-8599-11C016E50D18}"/>
              </a:ext>
            </a:extLst>
          </p:cNvPr>
          <p:cNvSpPr/>
          <p:nvPr/>
        </p:nvSpPr>
        <p:spPr>
          <a:xfrm>
            <a:off x="4916544"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29847194-45DA-4864-A616-8FCCE1ACC87E}"/>
              </a:ext>
            </a:extLst>
          </p:cNvPr>
          <p:cNvSpPr/>
          <p:nvPr/>
        </p:nvSpPr>
        <p:spPr>
          <a:xfrm>
            <a:off x="7311600" y="0"/>
            <a:ext cx="2437200" cy="381800"/>
          </a:xfrm>
          <a:prstGeom prst="rect">
            <a:avLst/>
          </a:prstGeom>
          <a:solidFill>
            <a:schemeClr val="bg1">
              <a:lumMod val="9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8" name="矩形 27">
            <a:extLst>
              <a:ext uri="{FF2B5EF4-FFF2-40B4-BE49-F238E27FC236}">
                <a16:creationId xmlns:a16="http://schemas.microsoft.com/office/drawing/2014/main" id="{31D97D84-E538-4C48-A37C-8873BEB6D685}"/>
              </a:ext>
            </a:extLst>
          </p:cNvPr>
          <p:cNvSpPr/>
          <p:nvPr/>
        </p:nvSpPr>
        <p:spPr>
          <a:xfrm>
            <a:off x="7408657" y="33290"/>
            <a:ext cx="2303999" cy="307777"/>
          </a:xfrm>
          <a:prstGeom prst="rect">
            <a:avLst/>
          </a:prstGeom>
          <a:ln w="9525">
            <a:solidFill>
              <a:schemeClr val="bg1"/>
            </a:solid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9" name="矩形 28">
            <a:extLst>
              <a:ext uri="{FF2B5EF4-FFF2-40B4-BE49-F238E27FC236}">
                <a16:creationId xmlns:a16="http://schemas.microsoft.com/office/drawing/2014/main" id="{3891382C-AC1F-4183-BF09-9B2ACFEC6076}"/>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30" name="矩形 29">
            <a:extLst>
              <a:ext uri="{FF2B5EF4-FFF2-40B4-BE49-F238E27FC236}">
                <a16:creationId xmlns:a16="http://schemas.microsoft.com/office/drawing/2014/main" id="{0472A133-5A9F-49A2-966C-A73F803F7401}"/>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sp>
        <p:nvSpPr>
          <p:cNvPr id="31" name="矩形 30">
            <a:extLst>
              <a:ext uri="{FF2B5EF4-FFF2-40B4-BE49-F238E27FC236}">
                <a16:creationId xmlns:a16="http://schemas.microsoft.com/office/drawing/2014/main" id="{428AC669-169A-4538-BB07-F7962C23A81B}"/>
              </a:ext>
            </a:extLst>
          </p:cNvPr>
          <p:cNvSpPr/>
          <p:nvPr/>
        </p:nvSpPr>
        <p:spPr>
          <a:xfrm>
            <a:off x="399716" y="594739"/>
            <a:ext cx="2552174"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C. Deal with Missing Value</a:t>
            </a:r>
          </a:p>
        </p:txBody>
      </p:sp>
      <p:pic>
        <p:nvPicPr>
          <p:cNvPr id="12" name="音訊 11">
            <a:hlinkClick r:id="" action="ppaction://media"/>
            <a:extLst>
              <a:ext uri="{FF2B5EF4-FFF2-40B4-BE49-F238E27FC236}">
                <a16:creationId xmlns:a16="http://schemas.microsoft.com/office/drawing/2014/main" id="{17F3B756-02AE-4BA6-A92E-FF0E6A9E3B4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780907073"/>
      </p:ext>
    </p:extLst>
  </p:cSld>
  <p:clrMapOvr>
    <a:masterClrMapping/>
  </p:clrMapOvr>
  <mc:AlternateContent xmlns:mc="http://schemas.openxmlformats.org/markup-compatibility/2006" xmlns:p14="http://schemas.microsoft.com/office/powerpoint/2010/main">
    <mc:Choice Requires="p14">
      <p:transition spd="slow" p14:dur="2000" advTm="25771"/>
    </mc:Choice>
    <mc:Fallback xmlns="">
      <p:transition spd="slow" advTm="257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9DE7C55F-4358-40A2-AB5B-F971720B67E2}"/>
              </a:ext>
            </a:extLst>
          </p:cNvPr>
          <p:cNvSpPr>
            <a:spLocks noGrp="1"/>
          </p:cNvSpPr>
          <p:nvPr>
            <p:ph type="sldNum" sz="quarter" idx="12"/>
          </p:nvPr>
        </p:nvSpPr>
        <p:spPr/>
        <p:txBody>
          <a:bodyPr/>
          <a:lstStyle/>
          <a:p>
            <a:fld id="{BF8CE765-4F4E-465C-81D9-F9DA65D64035}" type="slidenum">
              <a:rPr lang="zh-TW" altLang="en-US" smtClean="0"/>
              <a:t>15</a:t>
            </a:fld>
            <a:endParaRPr lang="zh-TW" altLang="en-US"/>
          </a:p>
        </p:txBody>
      </p:sp>
      <p:sp>
        <p:nvSpPr>
          <p:cNvPr id="18" name="矩形 17">
            <a:extLst>
              <a:ext uri="{FF2B5EF4-FFF2-40B4-BE49-F238E27FC236}">
                <a16:creationId xmlns:a16="http://schemas.microsoft.com/office/drawing/2014/main" id="{E0F88D3D-6EA2-491A-A528-47809394E28E}"/>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矩形 18">
            <a:extLst>
              <a:ext uri="{FF2B5EF4-FFF2-40B4-BE49-F238E27FC236}">
                <a16:creationId xmlns:a16="http://schemas.microsoft.com/office/drawing/2014/main" id="{20B9BBAA-D575-4A24-9190-CB76899990A9}"/>
              </a:ext>
            </a:extLst>
          </p:cNvPr>
          <p:cNvSpPr/>
          <p:nvPr/>
        </p:nvSpPr>
        <p:spPr>
          <a:xfrm>
            <a:off x="975456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0" name="矩形 19">
            <a:extLst>
              <a:ext uri="{FF2B5EF4-FFF2-40B4-BE49-F238E27FC236}">
                <a16:creationId xmlns:a16="http://schemas.microsoft.com/office/drawing/2014/main" id="{18AFFB97-7BAC-4980-9C96-1A766C7A27E3}"/>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矩形 20">
            <a:extLst>
              <a:ext uri="{FF2B5EF4-FFF2-40B4-BE49-F238E27FC236}">
                <a16:creationId xmlns:a16="http://schemas.microsoft.com/office/drawing/2014/main" id="{D33405D6-FA1A-4FF2-8398-D4C49BD3A644}"/>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22" name="矩形 21">
            <a:extLst>
              <a:ext uri="{FF2B5EF4-FFF2-40B4-BE49-F238E27FC236}">
                <a16:creationId xmlns:a16="http://schemas.microsoft.com/office/drawing/2014/main" id="{B7B7718D-D02E-4500-AA21-EAA48EC6CE9A}"/>
              </a:ext>
            </a:extLst>
          </p:cNvPr>
          <p:cNvSpPr/>
          <p:nvPr/>
        </p:nvSpPr>
        <p:spPr>
          <a:xfrm>
            <a:off x="24372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3" name="矩形 22">
            <a:extLst>
              <a:ext uri="{FF2B5EF4-FFF2-40B4-BE49-F238E27FC236}">
                <a16:creationId xmlns:a16="http://schemas.microsoft.com/office/drawing/2014/main" id="{B7BC6E1E-E944-44AC-A878-2E3F60DD92EC}"/>
              </a:ext>
            </a:extLst>
          </p:cNvPr>
          <p:cNvSpPr/>
          <p:nvPr/>
        </p:nvSpPr>
        <p:spPr>
          <a:xfrm>
            <a:off x="4874400" y="0"/>
            <a:ext cx="2437200" cy="381800"/>
          </a:xfrm>
          <a:prstGeom prst="rect">
            <a:avLst/>
          </a:prstGeom>
          <a:solidFill>
            <a:schemeClr val="tx1">
              <a:lumMod val="75000"/>
              <a:lumOff val="2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4" name="矩形 23">
            <a:extLst>
              <a:ext uri="{FF2B5EF4-FFF2-40B4-BE49-F238E27FC236}">
                <a16:creationId xmlns:a16="http://schemas.microsoft.com/office/drawing/2014/main" id="{24FD078C-B47C-4820-9F3C-64F50A0A237F}"/>
              </a:ext>
            </a:extLst>
          </p:cNvPr>
          <p:cNvSpPr/>
          <p:nvPr/>
        </p:nvSpPr>
        <p:spPr>
          <a:xfrm>
            <a:off x="4916544"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F3B7760D-9BB3-4C9F-92BD-73D21B240CF9}"/>
              </a:ext>
            </a:extLst>
          </p:cNvPr>
          <p:cNvSpPr/>
          <p:nvPr/>
        </p:nvSpPr>
        <p:spPr>
          <a:xfrm>
            <a:off x="7311600" y="0"/>
            <a:ext cx="2437200" cy="381800"/>
          </a:xfrm>
          <a:prstGeom prst="rect">
            <a:avLst/>
          </a:prstGeom>
          <a:solidFill>
            <a:schemeClr val="bg1">
              <a:lumMod val="9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6" name="矩形 25">
            <a:extLst>
              <a:ext uri="{FF2B5EF4-FFF2-40B4-BE49-F238E27FC236}">
                <a16:creationId xmlns:a16="http://schemas.microsoft.com/office/drawing/2014/main" id="{79D0EDE6-A2C1-4BE7-9F60-1B381B240C76}"/>
              </a:ext>
            </a:extLst>
          </p:cNvPr>
          <p:cNvSpPr/>
          <p:nvPr/>
        </p:nvSpPr>
        <p:spPr>
          <a:xfrm>
            <a:off x="7408657" y="33290"/>
            <a:ext cx="2303999" cy="307777"/>
          </a:xfrm>
          <a:prstGeom prst="rect">
            <a:avLst/>
          </a:prstGeom>
          <a:ln w="9525">
            <a:solidFill>
              <a:schemeClr val="bg1"/>
            </a:solid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70ACA502-9C88-40EC-A714-B11DBCBFEF9C}"/>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28" name="矩形 27">
            <a:extLst>
              <a:ext uri="{FF2B5EF4-FFF2-40B4-BE49-F238E27FC236}">
                <a16:creationId xmlns:a16="http://schemas.microsoft.com/office/drawing/2014/main" id="{EEEC9AB7-6778-49A0-826C-B546D3A0682A}"/>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sp>
        <p:nvSpPr>
          <p:cNvPr id="29" name="矩形 28">
            <a:extLst>
              <a:ext uri="{FF2B5EF4-FFF2-40B4-BE49-F238E27FC236}">
                <a16:creationId xmlns:a16="http://schemas.microsoft.com/office/drawing/2014/main" id="{6A3AB22C-13C1-4CF4-97C5-5CA64763A67F}"/>
              </a:ext>
            </a:extLst>
          </p:cNvPr>
          <p:cNvSpPr/>
          <p:nvPr/>
        </p:nvSpPr>
        <p:spPr>
          <a:xfrm>
            <a:off x="399716" y="594739"/>
            <a:ext cx="2239203"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D. Feature Engineering</a:t>
            </a:r>
          </a:p>
        </p:txBody>
      </p:sp>
      <p:pic>
        <p:nvPicPr>
          <p:cNvPr id="2" name="圖片 1">
            <a:extLst>
              <a:ext uri="{FF2B5EF4-FFF2-40B4-BE49-F238E27FC236}">
                <a16:creationId xmlns:a16="http://schemas.microsoft.com/office/drawing/2014/main" id="{947EB96C-9345-4E92-BA00-957FA4015D8A}"/>
              </a:ext>
            </a:extLst>
          </p:cNvPr>
          <p:cNvPicPr>
            <a:picLocks noChangeAspect="1"/>
          </p:cNvPicPr>
          <p:nvPr/>
        </p:nvPicPr>
        <p:blipFill>
          <a:blip r:embed="rId5"/>
          <a:stretch>
            <a:fillRect/>
          </a:stretch>
        </p:blipFill>
        <p:spPr>
          <a:xfrm>
            <a:off x="399716" y="1556792"/>
            <a:ext cx="11538916" cy="2693555"/>
          </a:xfrm>
          <a:prstGeom prst="rect">
            <a:avLst/>
          </a:prstGeom>
        </p:spPr>
      </p:pic>
      <p:pic>
        <p:nvPicPr>
          <p:cNvPr id="3" name="音訊 2">
            <a:hlinkClick r:id="" action="ppaction://media"/>
            <a:extLst>
              <a:ext uri="{FF2B5EF4-FFF2-40B4-BE49-F238E27FC236}">
                <a16:creationId xmlns:a16="http://schemas.microsoft.com/office/drawing/2014/main" id="{743725A1-823D-44CD-AB24-1E9D563BBD4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069349108"/>
      </p:ext>
    </p:extLst>
  </p:cSld>
  <p:clrMapOvr>
    <a:masterClrMapping/>
  </p:clrMapOvr>
  <mc:AlternateContent xmlns:mc="http://schemas.openxmlformats.org/markup-compatibility/2006" xmlns:p14="http://schemas.microsoft.com/office/powerpoint/2010/main">
    <mc:Choice Requires="p14">
      <p:transition spd="slow" p14:dur="2000" advTm="29868"/>
    </mc:Choice>
    <mc:Fallback xmlns="">
      <p:transition spd="slow" advTm="298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a:extLst>
              <a:ext uri="{FF2B5EF4-FFF2-40B4-BE49-F238E27FC236}">
                <a16:creationId xmlns:a16="http://schemas.microsoft.com/office/drawing/2014/main" id="{85BE347C-2ECD-4D81-8FAA-F69DC16706C0}"/>
              </a:ext>
            </a:extLst>
          </p:cNvPr>
          <p:cNvSpPr>
            <a:spLocks noGrp="1"/>
          </p:cNvSpPr>
          <p:nvPr>
            <p:ph idx="1"/>
          </p:nvPr>
        </p:nvSpPr>
        <p:spPr>
          <a:xfrm>
            <a:off x="609600" y="1556795"/>
            <a:ext cx="10972800" cy="1152126"/>
          </a:xfrm>
        </p:spPr>
        <p:txBody>
          <a:bodyPr>
            <a:normAutofit fontScale="92500" lnSpcReduction="10000"/>
          </a:bodyPr>
          <a:lstStyle/>
          <a:p>
            <a:pPr>
              <a:spcBef>
                <a:spcPts val="1000"/>
              </a:spcBef>
            </a:pPr>
            <a:r>
              <a:rPr lang="zh-TW" altLang="en-US" sz="2000" dirty="0">
                <a:latin typeface="標楷體" panose="03000509000000000000" pitchFamily="65" charset="-120"/>
                <a:ea typeface="標楷體" panose="03000509000000000000" pitchFamily="65" charset="-120"/>
              </a:rPr>
              <a:t>問題：在合併後的</a:t>
            </a:r>
            <a:r>
              <a:rPr lang="en-US" altLang="zh-TW" sz="2000" dirty="0">
                <a:latin typeface="+mn-lt"/>
                <a:ea typeface="標楷體" panose="03000509000000000000" pitchFamily="65" charset="-120"/>
              </a:rPr>
              <a:t>data</a:t>
            </a:r>
            <a:r>
              <a:rPr lang="zh-TW" altLang="en-US" sz="2000" dirty="0">
                <a:latin typeface="+mn-lt"/>
                <a:ea typeface="標楷體" panose="03000509000000000000" pitchFamily="65" charset="-120"/>
              </a:rPr>
              <a:t> </a:t>
            </a:r>
            <a:r>
              <a:rPr lang="en-US" altLang="zh-TW" sz="2000" dirty="0">
                <a:latin typeface="+mn-lt"/>
                <a:ea typeface="標楷體" panose="03000509000000000000" pitchFamily="65" charset="-120"/>
              </a:rPr>
              <a:t>set</a:t>
            </a:r>
            <a:r>
              <a:rPr lang="zh-TW" altLang="en-US" sz="2000" dirty="0">
                <a:latin typeface="標楷體" panose="03000509000000000000" pitchFamily="65" charset="-120"/>
                <a:ea typeface="標楷體" panose="03000509000000000000" pitchFamily="65" charset="-120"/>
              </a:rPr>
              <a:t>中</a:t>
            </a:r>
            <a:r>
              <a:rPr lang="en-US" altLang="zh-TW" sz="2000" dirty="0">
                <a:latin typeface="+mn-lt"/>
                <a:ea typeface="標楷體" panose="03000509000000000000" pitchFamily="65" charset="-120"/>
              </a:rPr>
              <a:t>positive</a:t>
            </a:r>
            <a:r>
              <a:rPr lang="zh-TW" altLang="en-US" sz="2000" dirty="0">
                <a:latin typeface="標楷體" panose="03000509000000000000" pitchFamily="65" charset="-120"/>
                <a:ea typeface="標楷體" panose="03000509000000000000" pitchFamily="65" charset="-120"/>
              </a:rPr>
              <a:t>的比例約占</a:t>
            </a:r>
            <a:r>
              <a:rPr lang="en-US" altLang="zh-TW" sz="2000" dirty="0">
                <a:latin typeface="標楷體" panose="03000509000000000000" pitchFamily="65" charset="-120"/>
                <a:ea typeface="標楷體" panose="03000509000000000000" pitchFamily="65" charset="-120"/>
              </a:rPr>
              <a:t>5%</a:t>
            </a:r>
          </a:p>
          <a:p>
            <a:pPr>
              <a:spcBef>
                <a:spcPts val="1000"/>
              </a:spcBef>
            </a:pPr>
            <a:r>
              <a:rPr lang="zh-TW" altLang="en-US" sz="2000" dirty="0">
                <a:latin typeface="標楷體" panose="03000509000000000000" pitchFamily="65" charset="-120"/>
                <a:ea typeface="標楷體" panose="03000509000000000000" pitchFamily="65" charset="-120"/>
              </a:rPr>
              <a:t>處理：採用</a:t>
            </a:r>
            <a:r>
              <a:rPr lang="en-US" altLang="zh-TW" sz="2000" dirty="0">
                <a:latin typeface="+mn-lt"/>
                <a:ea typeface="標楷體" panose="03000509000000000000" pitchFamily="65" charset="-120"/>
              </a:rPr>
              <a:t>Over</a:t>
            </a:r>
            <a:r>
              <a:rPr lang="zh-TW" altLang="en-US" sz="2000" dirty="0">
                <a:latin typeface="+mn-lt"/>
                <a:ea typeface="標楷體" panose="03000509000000000000" pitchFamily="65" charset="-120"/>
              </a:rPr>
              <a:t> </a:t>
            </a:r>
            <a:r>
              <a:rPr lang="en-US" altLang="zh-TW" sz="2000" dirty="0">
                <a:latin typeface="+mn-lt"/>
                <a:ea typeface="標楷體" panose="03000509000000000000" pitchFamily="65" charset="-120"/>
              </a:rPr>
              <a:t>sampling </a:t>
            </a:r>
            <a:r>
              <a:rPr lang="zh-TW" altLang="en-US" sz="2000" dirty="0">
                <a:latin typeface="標楷體" panose="03000509000000000000" pitchFamily="65" charset="-120"/>
                <a:ea typeface="標楷體" panose="03000509000000000000" pitchFamily="65" charset="-120"/>
              </a:rPr>
              <a:t>的 </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SMOTE</a:t>
            </a:r>
            <a:r>
              <a:rPr lang="zh-TW" altLang="en-US" sz="2000" dirty="0">
                <a:latin typeface="標楷體" panose="03000509000000000000" pitchFamily="65" charset="-120"/>
                <a:ea typeface="標楷體" panose="03000509000000000000" pitchFamily="65" charset="-120"/>
              </a:rPr>
              <a:t> ，讓 </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positive </a:t>
            </a:r>
            <a:r>
              <a:rPr lang="zh-TW" altLang="en-US" sz="2000" dirty="0">
                <a:latin typeface="標楷體" panose="03000509000000000000" pitchFamily="65" charset="-120"/>
                <a:ea typeface="標楷體" panose="03000509000000000000" pitchFamily="65" charset="-120"/>
              </a:rPr>
              <a:t>和 </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negative</a:t>
            </a:r>
            <a:r>
              <a:rPr lang="zh-TW" altLang="en-US" sz="2000" dirty="0">
                <a:latin typeface="標楷體" panose="03000509000000000000" pitchFamily="65" charset="-120"/>
                <a:ea typeface="標楷體" panose="03000509000000000000" pitchFamily="65" charset="-120"/>
              </a:rPr>
              <a:t> 比例大約調整到</a:t>
            </a:r>
            <a:r>
              <a:rPr lang="en-US" altLang="zh-TW" sz="2000" dirty="0">
                <a:latin typeface="標楷體" panose="03000509000000000000" pitchFamily="65" charset="-120"/>
                <a:ea typeface="標楷體" panose="03000509000000000000" pitchFamily="65" charset="-120"/>
              </a:rPr>
              <a:t>1:1</a:t>
            </a:r>
            <a:r>
              <a:rPr lang="zh-TW" altLang="en-US" sz="2000" dirty="0">
                <a:latin typeface="標楷體" panose="03000509000000000000" pitchFamily="65" charset="-120"/>
                <a:ea typeface="標楷體" panose="03000509000000000000" pitchFamily="65" charset="-120"/>
              </a:rPr>
              <a:t>。</a:t>
            </a:r>
            <a:endParaRPr lang="en-US" altLang="zh-TW" sz="2000" dirty="0">
              <a:latin typeface="標楷體" panose="03000509000000000000" pitchFamily="65" charset="-120"/>
              <a:ea typeface="標楷體" panose="03000509000000000000" pitchFamily="65" charset="-120"/>
            </a:endParaRPr>
          </a:p>
          <a:p>
            <a:pPr>
              <a:spcBef>
                <a:spcPts val="1000"/>
              </a:spcBef>
            </a:pPr>
            <a:r>
              <a:rPr lang="zh-TW" altLang="en-US" sz="2000" dirty="0">
                <a:latin typeface="標楷體" panose="03000509000000000000" pitchFamily="65" charset="-120"/>
                <a:ea typeface="標楷體" panose="03000509000000000000" pitchFamily="65" charset="-120"/>
              </a:rPr>
              <a:t>回饋：南山</a:t>
            </a:r>
            <a:r>
              <a:rPr lang="en-US" altLang="zh-TW" sz="2000" dirty="0">
                <a:latin typeface="+mn-lt"/>
                <a:ea typeface="標楷體" panose="03000509000000000000" pitchFamily="65" charset="-120"/>
              </a:rPr>
              <a:t>Mentor</a:t>
            </a:r>
            <a:r>
              <a:rPr lang="zh-TW" altLang="en-US" sz="2000" dirty="0">
                <a:latin typeface="標楷體" panose="03000509000000000000" pitchFamily="65" charset="-120"/>
                <a:ea typeface="標楷體" panose="03000509000000000000" pitchFamily="65" charset="-120"/>
              </a:rPr>
              <a:t>建議</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Under sampling</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 </a:t>
            </a:r>
            <a:r>
              <a:rPr lang="zh-TW" altLang="en-US" sz="2000" dirty="0">
                <a:latin typeface="標楷體" panose="03000509000000000000" pitchFamily="65" charset="-120"/>
                <a:ea typeface="標楷體" panose="03000509000000000000" pitchFamily="65" charset="-120"/>
              </a:rPr>
              <a:t>的方式來抽樣，減少特徵在模型裡被放大失真的可能性。</a:t>
            </a:r>
            <a:endParaRPr lang="en-US" altLang="zh-TW" sz="2000" dirty="0">
              <a:latin typeface="標楷體" panose="03000509000000000000" pitchFamily="65" charset="-120"/>
              <a:ea typeface="標楷體" panose="03000509000000000000" pitchFamily="65" charset="-120"/>
            </a:endParaRPr>
          </a:p>
          <a:p>
            <a:pPr>
              <a:spcBef>
                <a:spcPts val="1000"/>
              </a:spcBef>
            </a:pPr>
            <a:endParaRPr lang="zh-TW" altLang="en-US" sz="1100" dirty="0"/>
          </a:p>
        </p:txBody>
      </p:sp>
      <p:sp>
        <p:nvSpPr>
          <p:cNvPr id="4" name="投影片編號版面配置區 3">
            <a:extLst>
              <a:ext uri="{FF2B5EF4-FFF2-40B4-BE49-F238E27FC236}">
                <a16:creationId xmlns:a16="http://schemas.microsoft.com/office/drawing/2014/main" id="{A68C499A-7800-4D9C-B6C2-E698A75E89C3}"/>
              </a:ext>
            </a:extLst>
          </p:cNvPr>
          <p:cNvSpPr>
            <a:spLocks noGrp="1"/>
          </p:cNvSpPr>
          <p:nvPr>
            <p:ph type="sldNum" sz="quarter" idx="12"/>
          </p:nvPr>
        </p:nvSpPr>
        <p:spPr/>
        <p:txBody>
          <a:bodyPr/>
          <a:lstStyle/>
          <a:p>
            <a:fld id="{BF8CE765-4F4E-465C-81D9-F9DA65D64035}" type="slidenum">
              <a:rPr lang="zh-TW" altLang="en-US" smtClean="0"/>
              <a:t>16</a:t>
            </a:fld>
            <a:endParaRPr lang="zh-TW" altLang="en-US"/>
          </a:p>
        </p:txBody>
      </p:sp>
      <p:sp>
        <p:nvSpPr>
          <p:cNvPr id="18" name="矩形 17">
            <a:extLst>
              <a:ext uri="{FF2B5EF4-FFF2-40B4-BE49-F238E27FC236}">
                <a16:creationId xmlns:a16="http://schemas.microsoft.com/office/drawing/2014/main" id="{CA283743-7F2D-4858-9DC4-F801961B0884}"/>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矩形 18">
            <a:extLst>
              <a:ext uri="{FF2B5EF4-FFF2-40B4-BE49-F238E27FC236}">
                <a16:creationId xmlns:a16="http://schemas.microsoft.com/office/drawing/2014/main" id="{8C638241-EE82-4B46-B331-499F4B88094C}"/>
              </a:ext>
            </a:extLst>
          </p:cNvPr>
          <p:cNvSpPr/>
          <p:nvPr/>
        </p:nvSpPr>
        <p:spPr>
          <a:xfrm>
            <a:off x="975456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0" name="矩形 19">
            <a:extLst>
              <a:ext uri="{FF2B5EF4-FFF2-40B4-BE49-F238E27FC236}">
                <a16:creationId xmlns:a16="http://schemas.microsoft.com/office/drawing/2014/main" id="{398AD6ED-C995-49AB-AEFF-DABBC119C70B}"/>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矩形 20">
            <a:extLst>
              <a:ext uri="{FF2B5EF4-FFF2-40B4-BE49-F238E27FC236}">
                <a16:creationId xmlns:a16="http://schemas.microsoft.com/office/drawing/2014/main" id="{69D429CB-6EA8-45E9-AAC0-E82E3A0F6235}"/>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22" name="矩形 21">
            <a:extLst>
              <a:ext uri="{FF2B5EF4-FFF2-40B4-BE49-F238E27FC236}">
                <a16:creationId xmlns:a16="http://schemas.microsoft.com/office/drawing/2014/main" id="{9A933C80-E827-4A49-BFC2-75334871FE08}"/>
              </a:ext>
            </a:extLst>
          </p:cNvPr>
          <p:cNvSpPr/>
          <p:nvPr/>
        </p:nvSpPr>
        <p:spPr>
          <a:xfrm>
            <a:off x="24372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3" name="矩形 22">
            <a:extLst>
              <a:ext uri="{FF2B5EF4-FFF2-40B4-BE49-F238E27FC236}">
                <a16:creationId xmlns:a16="http://schemas.microsoft.com/office/drawing/2014/main" id="{6723650C-D2CF-4A31-A6CA-1A2F9D3C2CC9}"/>
              </a:ext>
            </a:extLst>
          </p:cNvPr>
          <p:cNvSpPr/>
          <p:nvPr/>
        </p:nvSpPr>
        <p:spPr>
          <a:xfrm>
            <a:off x="4874400" y="0"/>
            <a:ext cx="2437200" cy="381800"/>
          </a:xfrm>
          <a:prstGeom prst="rect">
            <a:avLst/>
          </a:prstGeom>
          <a:solidFill>
            <a:schemeClr val="tx1">
              <a:lumMod val="75000"/>
              <a:lumOff val="2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4" name="矩形 23">
            <a:extLst>
              <a:ext uri="{FF2B5EF4-FFF2-40B4-BE49-F238E27FC236}">
                <a16:creationId xmlns:a16="http://schemas.microsoft.com/office/drawing/2014/main" id="{83A50593-2EFD-4E0F-9AA5-7174EB22F022}"/>
              </a:ext>
            </a:extLst>
          </p:cNvPr>
          <p:cNvSpPr/>
          <p:nvPr/>
        </p:nvSpPr>
        <p:spPr>
          <a:xfrm>
            <a:off x="4916544"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6ED7EB56-0802-48CA-B44B-AE5CA3D0DAAB}"/>
              </a:ext>
            </a:extLst>
          </p:cNvPr>
          <p:cNvSpPr/>
          <p:nvPr/>
        </p:nvSpPr>
        <p:spPr>
          <a:xfrm>
            <a:off x="7311600" y="0"/>
            <a:ext cx="2437200" cy="381800"/>
          </a:xfrm>
          <a:prstGeom prst="rect">
            <a:avLst/>
          </a:prstGeom>
          <a:solidFill>
            <a:schemeClr val="bg1">
              <a:lumMod val="9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6" name="矩形 25">
            <a:extLst>
              <a:ext uri="{FF2B5EF4-FFF2-40B4-BE49-F238E27FC236}">
                <a16:creationId xmlns:a16="http://schemas.microsoft.com/office/drawing/2014/main" id="{38D23FB2-79BE-40E7-B1FC-F620AEE15148}"/>
              </a:ext>
            </a:extLst>
          </p:cNvPr>
          <p:cNvSpPr/>
          <p:nvPr/>
        </p:nvSpPr>
        <p:spPr>
          <a:xfrm>
            <a:off x="7408657" y="33290"/>
            <a:ext cx="2303999" cy="307777"/>
          </a:xfrm>
          <a:prstGeom prst="rect">
            <a:avLst/>
          </a:prstGeom>
          <a:ln w="9525">
            <a:solidFill>
              <a:schemeClr val="bg1"/>
            </a:solid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21761C5A-5927-4D8D-A642-422C7AA5D812}"/>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28" name="矩形 27">
            <a:extLst>
              <a:ext uri="{FF2B5EF4-FFF2-40B4-BE49-F238E27FC236}">
                <a16:creationId xmlns:a16="http://schemas.microsoft.com/office/drawing/2014/main" id="{1A21DCF5-3A77-4F86-980C-7F7A5A8FE10B}"/>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sp>
        <p:nvSpPr>
          <p:cNvPr id="29" name="矩形 28">
            <a:extLst>
              <a:ext uri="{FF2B5EF4-FFF2-40B4-BE49-F238E27FC236}">
                <a16:creationId xmlns:a16="http://schemas.microsoft.com/office/drawing/2014/main" id="{546B9DAA-3A16-403A-BAC5-E813004F57C9}"/>
              </a:ext>
            </a:extLst>
          </p:cNvPr>
          <p:cNvSpPr/>
          <p:nvPr/>
        </p:nvSpPr>
        <p:spPr>
          <a:xfrm>
            <a:off x="399716" y="594739"/>
            <a:ext cx="2824812"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E. Deal with Imbalanced Data</a:t>
            </a:r>
          </a:p>
        </p:txBody>
      </p:sp>
      <p:pic>
        <p:nvPicPr>
          <p:cNvPr id="30" name="圖片 29">
            <a:extLst>
              <a:ext uri="{FF2B5EF4-FFF2-40B4-BE49-F238E27FC236}">
                <a16:creationId xmlns:a16="http://schemas.microsoft.com/office/drawing/2014/main" id="{44A04E60-5FF8-45C4-AF40-E1001C636847}"/>
              </a:ext>
            </a:extLst>
          </p:cNvPr>
          <p:cNvPicPr>
            <a:picLocks noChangeAspect="1"/>
          </p:cNvPicPr>
          <p:nvPr/>
        </p:nvPicPr>
        <p:blipFill>
          <a:blip r:embed="rId5"/>
          <a:stretch>
            <a:fillRect/>
          </a:stretch>
        </p:blipFill>
        <p:spPr>
          <a:xfrm>
            <a:off x="457574" y="2790483"/>
            <a:ext cx="11183042" cy="3727681"/>
          </a:xfrm>
          <a:prstGeom prst="rect">
            <a:avLst/>
          </a:prstGeom>
        </p:spPr>
      </p:pic>
      <p:pic>
        <p:nvPicPr>
          <p:cNvPr id="2" name="音訊 1">
            <a:hlinkClick r:id="" action="ppaction://media"/>
            <a:extLst>
              <a:ext uri="{FF2B5EF4-FFF2-40B4-BE49-F238E27FC236}">
                <a16:creationId xmlns:a16="http://schemas.microsoft.com/office/drawing/2014/main" id="{DABB70C9-CD71-41F5-80B6-9EDFD1B49D9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285689763"/>
      </p:ext>
    </p:extLst>
  </p:cSld>
  <p:clrMapOvr>
    <a:masterClrMapping/>
  </p:clrMapOvr>
  <mc:AlternateContent xmlns:mc="http://schemas.openxmlformats.org/markup-compatibility/2006" xmlns:p14="http://schemas.microsoft.com/office/powerpoint/2010/main">
    <mc:Choice Requires="p14">
      <p:transition spd="slow" p14:dur="2000" advTm="33457"/>
    </mc:Choice>
    <mc:Fallback xmlns="">
      <p:transition spd="slow" advTm="334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68B8D789-7959-4C54-9A6E-5D742D7AB7E5}"/>
              </a:ext>
            </a:extLst>
          </p:cNvPr>
          <p:cNvSpPr>
            <a:spLocks noGrp="1"/>
          </p:cNvSpPr>
          <p:nvPr>
            <p:ph type="sldNum" sz="quarter" idx="12"/>
          </p:nvPr>
        </p:nvSpPr>
        <p:spPr/>
        <p:txBody>
          <a:bodyPr/>
          <a:lstStyle/>
          <a:p>
            <a:fld id="{BF8CE765-4F4E-465C-81D9-F9DA65D64035}" type="slidenum">
              <a:rPr lang="zh-TW" altLang="en-US" smtClean="0"/>
              <a:t>17</a:t>
            </a:fld>
            <a:endParaRPr lang="zh-TW" altLang="en-US"/>
          </a:p>
        </p:txBody>
      </p:sp>
      <p:sp>
        <p:nvSpPr>
          <p:cNvPr id="18" name="矩形 17">
            <a:extLst>
              <a:ext uri="{FF2B5EF4-FFF2-40B4-BE49-F238E27FC236}">
                <a16:creationId xmlns:a16="http://schemas.microsoft.com/office/drawing/2014/main" id="{6442BA4E-DAC5-4F8E-805E-ABC890CDE40D}"/>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矩形 19">
            <a:extLst>
              <a:ext uri="{FF2B5EF4-FFF2-40B4-BE49-F238E27FC236}">
                <a16:creationId xmlns:a16="http://schemas.microsoft.com/office/drawing/2014/main" id="{D5A9060B-BE4A-4544-BE2C-DC45F4FECFCD}"/>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矩形 20">
            <a:extLst>
              <a:ext uri="{FF2B5EF4-FFF2-40B4-BE49-F238E27FC236}">
                <a16:creationId xmlns:a16="http://schemas.microsoft.com/office/drawing/2014/main" id="{9AA8BBCB-64EA-490D-9B50-36563C580CE2}"/>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22" name="矩形 21">
            <a:extLst>
              <a:ext uri="{FF2B5EF4-FFF2-40B4-BE49-F238E27FC236}">
                <a16:creationId xmlns:a16="http://schemas.microsoft.com/office/drawing/2014/main" id="{5493BA28-71E2-48AE-AECB-CF8505836B39}"/>
              </a:ext>
            </a:extLst>
          </p:cNvPr>
          <p:cNvSpPr/>
          <p:nvPr/>
        </p:nvSpPr>
        <p:spPr>
          <a:xfrm>
            <a:off x="24372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3" name="矩形 22">
            <a:extLst>
              <a:ext uri="{FF2B5EF4-FFF2-40B4-BE49-F238E27FC236}">
                <a16:creationId xmlns:a16="http://schemas.microsoft.com/office/drawing/2014/main" id="{42707E4C-E857-46B8-8D7E-B953CC057B58}"/>
              </a:ext>
            </a:extLst>
          </p:cNvPr>
          <p:cNvSpPr/>
          <p:nvPr/>
        </p:nvSpPr>
        <p:spPr>
          <a:xfrm>
            <a:off x="4874400" y="0"/>
            <a:ext cx="2437200" cy="381800"/>
          </a:xfrm>
          <a:prstGeom prst="rect">
            <a:avLst/>
          </a:prstGeom>
          <a:solidFill>
            <a:schemeClr val="tx1">
              <a:lumMod val="75000"/>
              <a:lumOff val="2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4" name="矩形 23">
            <a:extLst>
              <a:ext uri="{FF2B5EF4-FFF2-40B4-BE49-F238E27FC236}">
                <a16:creationId xmlns:a16="http://schemas.microsoft.com/office/drawing/2014/main" id="{BBD759B3-8116-43E4-AEB0-C27E4AE05B6F}"/>
              </a:ext>
            </a:extLst>
          </p:cNvPr>
          <p:cNvSpPr/>
          <p:nvPr/>
        </p:nvSpPr>
        <p:spPr>
          <a:xfrm>
            <a:off x="4916544"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54AAD9B1-1D0E-48DD-B75A-F81FACE0B4F1}"/>
              </a:ext>
            </a:extLst>
          </p:cNvPr>
          <p:cNvSpPr/>
          <p:nvPr/>
        </p:nvSpPr>
        <p:spPr>
          <a:xfrm>
            <a:off x="7311600" y="0"/>
            <a:ext cx="2437200" cy="381800"/>
          </a:xfrm>
          <a:prstGeom prst="rect">
            <a:avLst/>
          </a:prstGeom>
          <a:solidFill>
            <a:schemeClr val="bg1">
              <a:lumMod val="9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6" name="矩形 25">
            <a:extLst>
              <a:ext uri="{FF2B5EF4-FFF2-40B4-BE49-F238E27FC236}">
                <a16:creationId xmlns:a16="http://schemas.microsoft.com/office/drawing/2014/main" id="{891B7D15-F6A0-4D7C-8EB7-ED70F577AE1D}"/>
              </a:ext>
            </a:extLst>
          </p:cNvPr>
          <p:cNvSpPr/>
          <p:nvPr/>
        </p:nvSpPr>
        <p:spPr>
          <a:xfrm>
            <a:off x="7408657" y="33290"/>
            <a:ext cx="2303999" cy="307777"/>
          </a:xfrm>
          <a:prstGeom prst="rect">
            <a:avLst/>
          </a:prstGeom>
          <a:ln w="9525">
            <a:solidFill>
              <a:schemeClr val="bg1"/>
            </a:solid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8" name="矩形 27">
            <a:extLst>
              <a:ext uri="{FF2B5EF4-FFF2-40B4-BE49-F238E27FC236}">
                <a16:creationId xmlns:a16="http://schemas.microsoft.com/office/drawing/2014/main" id="{24653CB6-4DBB-4945-9448-7BA166A01A6E}"/>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sp>
        <p:nvSpPr>
          <p:cNvPr id="29" name="矩形 28">
            <a:extLst>
              <a:ext uri="{FF2B5EF4-FFF2-40B4-BE49-F238E27FC236}">
                <a16:creationId xmlns:a16="http://schemas.microsoft.com/office/drawing/2014/main" id="{0406762F-C114-4089-AA76-EE3BF37C6367}"/>
              </a:ext>
            </a:extLst>
          </p:cNvPr>
          <p:cNvSpPr/>
          <p:nvPr/>
        </p:nvSpPr>
        <p:spPr>
          <a:xfrm>
            <a:off x="399716" y="594739"/>
            <a:ext cx="3086358"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F. Categorical Variable Encoding</a:t>
            </a:r>
          </a:p>
        </p:txBody>
      </p:sp>
      <p:pic>
        <p:nvPicPr>
          <p:cNvPr id="30" name="圖片 29">
            <a:extLst>
              <a:ext uri="{FF2B5EF4-FFF2-40B4-BE49-F238E27FC236}">
                <a16:creationId xmlns:a16="http://schemas.microsoft.com/office/drawing/2014/main" id="{FF8E6E3A-7ABC-4A6E-AED2-B3F44AA8DF2A}"/>
              </a:ext>
            </a:extLst>
          </p:cNvPr>
          <p:cNvPicPr>
            <a:picLocks noChangeAspect="1"/>
          </p:cNvPicPr>
          <p:nvPr/>
        </p:nvPicPr>
        <p:blipFill>
          <a:blip r:embed="rId5"/>
          <a:stretch>
            <a:fillRect/>
          </a:stretch>
        </p:blipFill>
        <p:spPr>
          <a:xfrm>
            <a:off x="19972" y="2852936"/>
            <a:ext cx="12168908" cy="1355112"/>
          </a:xfrm>
          <a:prstGeom prst="rect">
            <a:avLst/>
          </a:prstGeom>
        </p:spPr>
      </p:pic>
      <p:sp>
        <p:nvSpPr>
          <p:cNvPr id="33" name="內容版面配置區 4">
            <a:extLst>
              <a:ext uri="{FF2B5EF4-FFF2-40B4-BE49-F238E27FC236}">
                <a16:creationId xmlns:a16="http://schemas.microsoft.com/office/drawing/2014/main" id="{3A116AD7-C355-441A-8FF1-222C8B081135}"/>
              </a:ext>
            </a:extLst>
          </p:cNvPr>
          <p:cNvSpPr txBox="1">
            <a:spLocks/>
          </p:cNvSpPr>
          <p:nvPr/>
        </p:nvSpPr>
        <p:spPr>
          <a:xfrm>
            <a:off x="609600" y="1556794"/>
            <a:ext cx="10972800" cy="1215491"/>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1pPr>
            <a:lvl2pPr marL="742950" indent="-28575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3pPr>
            <a:lvl4pPr marL="1600200" indent="-22860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4pPr>
            <a:lvl5pPr marL="2057400" indent="-22860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nSpc>
                <a:spcPct val="90000"/>
              </a:lnSpc>
              <a:spcBef>
                <a:spcPts val="1000"/>
              </a:spcBef>
            </a:pPr>
            <a:r>
              <a:rPr lang="zh-TW" altLang="en-US" sz="1900" dirty="0">
                <a:latin typeface="標楷體" panose="03000509000000000000" pitchFamily="65" charset="-120"/>
                <a:ea typeface="標楷體" panose="03000509000000000000" pitchFamily="65" charset="-120"/>
              </a:rPr>
              <a:t>問題：模型無法直接處理 </a:t>
            </a:r>
            <a:r>
              <a:rPr lang="en-US" altLang="zh-TW" sz="1900" dirty="0">
                <a:latin typeface="Times New Roman" panose="02020603050405020304" pitchFamily="18" charset="0"/>
                <a:ea typeface="標楷體" panose="03000509000000000000" pitchFamily="65" charset="-120"/>
                <a:cs typeface="Times New Roman" panose="02020603050405020304" pitchFamily="18" charset="0"/>
              </a:rPr>
              <a:t>Categorical Variable</a:t>
            </a:r>
          </a:p>
          <a:p>
            <a:pPr>
              <a:lnSpc>
                <a:spcPct val="90000"/>
              </a:lnSpc>
              <a:spcBef>
                <a:spcPts val="1000"/>
              </a:spcBef>
            </a:pPr>
            <a:r>
              <a:rPr lang="zh-TW" altLang="en-US" sz="1900" dirty="0">
                <a:latin typeface="標楷體" panose="03000509000000000000" pitchFamily="65" charset="-120"/>
                <a:ea typeface="標楷體" panose="03000509000000000000" pitchFamily="65" charset="-120"/>
              </a:rPr>
              <a:t>處理：匯入資料後，切割出訓練</a:t>
            </a:r>
            <a:r>
              <a:rPr lang="en-US" altLang="zh-TW" sz="1900" dirty="0">
                <a:latin typeface="標楷體" panose="03000509000000000000" pitchFamily="65" charset="-120"/>
                <a:ea typeface="標楷體" panose="03000509000000000000" pitchFamily="65" charset="-120"/>
              </a:rPr>
              <a:t>/</a:t>
            </a:r>
            <a:r>
              <a:rPr lang="zh-TW" altLang="en-US" sz="1900" dirty="0">
                <a:latin typeface="標楷體" panose="03000509000000000000" pitchFamily="65" charset="-120"/>
                <a:ea typeface="標楷體" panose="03000509000000000000" pitchFamily="65" charset="-120"/>
              </a:rPr>
              <a:t>測試集，再將文字、類別型的資料透過 </a:t>
            </a:r>
            <a:r>
              <a:rPr lang="en-US" altLang="zh-TW" sz="1900" dirty="0">
                <a:latin typeface="Times New Roman" panose="02020603050405020304" pitchFamily="18" charset="0"/>
                <a:ea typeface="標楷體" panose="03000509000000000000" pitchFamily="65" charset="-120"/>
                <a:cs typeface="Times New Roman" panose="02020603050405020304" pitchFamily="18" charset="0"/>
              </a:rPr>
              <a:t>target encoding </a:t>
            </a:r>
            <a:r>
              <a:rPr lang="zh-TW" altLang="en-US" sz="1900" dirty="0">
                <a:latin typeface="標楷體" panose="03000509000000000000" pitchFamily="65" charset="-120"/>
                <a:ea typeface="標楷體" panose="03000509000000000000" pitchFamily="65" charset="-120"/>
              </a:rPr>
              <a:t>轉為數值，且在許多</a:t>
            </a:r>
            <a:r>
              <a:rPr lang="en-US" altLang="zh-TW" sz="1900" dirty="0">
                <a:latin typeface="Times New Roman" panose="02020603050405020304" pitchFamily="18" charset="0"/>
                <a:ea typeface="標楷體" panose="03000509000000000000" pitchFamily="65" charset="-120"/>
                <a:cs typeface="Times New Roman" panose="02020603050405020304" pitchFamily="18" charset="0"/>
              </a:rPr>
              <a:t>Feature</a:t>
            </a:r>
            <a:r>
              <a:rPr lang="zh-TW" altLang="en-US" sz="1900" dirty="0">
                <a:latin typeface="標楷體" panose="03000509000000000000" pitchFamily="65" charset="-120"/>
                <a:ea typeface="標楷體" panose="03000509000000000000" pitchFamily="65" charset="-120"/>
              </a:rPr>
              <a:t>中有太多類，無法使用</a:t>
            </a:r>
            <a:r>
              <a:rPr lang="en-US" altLang="zh-TW" sz="1900" dirty="0">
                <a:latin typeface="Times New Roman" panose="02020603050405020304" pitchFamily="18" charset="0"/>
                <a:ea typeface="標楷體" panose="03000509000000000000" pitchFamily="65" charset="-120"/>
                <a:cs typeface="Times New Roman" panose="02020603050405020304" pitchFamily="18" charset="0"/>
              </a:rPr>
              <a:t>one-hot-encoding</a:t>
            </a:r>
          </a:p>
        </p:txBody>
      </p:sp>
      <p:sp>
        <p:nvSpPr>
          <p:cNvPr id="32" name="矩形 31">
            <a:extLst>
              <a:ext uri="{FF2B5EF4-FFF2-40B4-BE49-F238E27FC236}">
                <a16:creationId xmlns:a16="http://schemas.microsoft.com/office/drawing/2014/main" id="{DF0AF281-B4A7-4BB0-B92A-C36A50BD8F4C}"/>
              </a:ext>
            </a:extLst>
          </p:cNvPr>
          <p:cNvSpPr/>
          <p:nvPr/>
        </p:nvSpPr>
        <p:spPr>
          <a:xfrm>
            <a:off x="975456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7" name="矩形 26">
            <a:extLst>
              <a:ext uri="{FF2B5EF4-FFF2-40B4-BE49-F238E27FC236}">
                <a16:creationId xmlns:a16="http://schemas.microsoft.com/office/drawing/2014/main" id="{3A4DA2C3-6433-4244-B342-6DBE2D3F18E1}"/>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pic>
        <p:nvPicPr>
          <p:cNvPr id="3" name="音訊 2">
            <a:hlinkClick r:id="" action="ppaction://media"/>
            <a:extLst>
              <a:ext uri="{FF2B5EF4-FFF2-40B4-BE49-F238E27FC236}">
                <a16:creationId xmlns:a16="http://schemas.microsoft.com/office/drawing/2014/main" id="{7A59DBB0-0191-42A1-A803-E4DF14A0EE0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057030629"/>
      </p:ext>
    </p:extLst>
  </p:cSld>
  <p:clrMapOvr>
    <a:masterClrMapping/>
  </p:clrMapOvr>
  <mc:AlternateContent xmlns:mc="http://schemas.openxmlformats.org/markup-compatibility/2006" xmlns:p14="http://schemas.microsoft.com/office/powerpoint/2010/main">
    <mc:Choice Requires="p14">
      <p:transition spd="slow" p14:dur="2000" advTm="21001"/>
    </mc:Choice>
    <mc:Fallback xmlns="">
      <p:transition spd="slow" advTm="210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68B8D789-7959-4C54-9A6E-5D742D7AB7E5}"/>
              </a:ext>
            </a:extLst>
          </p:cNvPr>
          <p:cNvSpPr>
            <a:spLocks noGrp="1"/>
          </p:cNvSpPr>
          <p:nvPr>
            <p:ph type="sldNum" sz="quarter" idx="12"/>
          </p:nvPr>
        </p:nvSpPr>
        <p:spPr/>
        <p:txBody>
          <a:bodyPr/>
          <a:lstStyle/>
          <a:p>
            <a:fld id="{BF8CE765-4F4E-465C-81D9-F9DA65D64035}" type="slidenum">
              <a:rPr lang="zh-TW" altLang="en-US" smtClean="0"/>
              <a:t>18</a:t>
            </a:fld>
            <a:endParaRPr lang="zh-TW" altLang="en-US"/>
          </a:p>
        </p:txBody>
      </p:sp>
      <p:sp>
        <p:nvSpPr>
          <p:cNvPr id="18" name="矩形 17">
            <a:extLst>
              <a:ext uri="{FF2B5EF4-FFF2-40B4-BE49-F238E27FC236}">
                <a16:creationId xmlns:a16="http://schemas.microsoft.com/office/drawing/2014/main" id="{6442BA4E-DAC5-4F8E-805E-ABC890CDE40D}"/>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矩形 18">
            <a:extLst>
              <a:ext uri="{FF2B5EF4-FFF2-40B4-BE49-F238E27FC236}">
                <a16:creationId xmlns:a16="http://schemas.microsoft.com/office/drawing/2014/main" id="{B1CEA3DD-DD8C-4DEC-B28B-9E73F0DB6D72}"/>
              </a:ext>
            </a:extLst>
          </p:cNvPr>
          <p:cNvSpPr/>
          <p:nvPr/>
        </p:nvSpPr>
        <p:spPr>
          <a:xfrm>
            <a:off x="975456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0" name="矩形 19">
            <a:extLst>
              <a:ext uri="{FF2B5EF4-FFF2-40B4-BE49-F238E27FC236}">
                <a16:creationId xmlns:a16="http://schemas.microsoft.com/office/drawing/2014/main" id="{D5A9060B-BE4A-4544-BE2C-DC45F4FECFCD}"/>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矩形 20">
            <a:extLst>
              <a:ext uri="{FF2B5EF4-FFF2-40B4-BE49-F238E27FC236}">
                <a16:creationId xmlns:a16="http://schemas.microsoft.com/office/drawing/2014/main" id="{9AA8BBCB-64EA-490D-9B50-36563C580CE2}"/>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22" name="矩形 21">
            <a:extLst>
              <a:ext uri="{FF2B5EF4-FFF2-40B4-BE49-F238E27FC236}">
                <a16:creationId xmlns:a16="http://schemas.microsoft.com/office/drawing/2014/main" id="{5493BA28-71E2-48AE-AECB-CF8505836B39}"/>
              </a:ext>
            </a:extLst>
          </p:cNvPr>
          <p:cNvSpPr/>
          <p:nvPr/>
        </p:nvSpPr>
        <p:spPr>
          <a:xfrm>
            <a:off x="24372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3" name="矩形 22">
            <a:extLst>
              <a:ext uri="{FF2B5EF4-FFF2-40B4-BE49-F238E27FC236}">
                <a16:creationId xmlns:a16="http://schemas.microsoft.com/office/drawing/2014/main" id="{42707E4C-E857-46B8-8D7E-B953CC057B58}"/>
              </a:ext>
            </a:extLst>
          </p:cNvPr>
          <p:cNvSpPr/>
          <p:nvPr/>
        </p:nvSpPr>
        <p:spPr>
          <a:xfrm>
            <a:off x="4874400" y="0"/>
            <a:ext cx="2437200" cy="381800"/>
          </a:xfrm>
          <a:prstGeom prst="rect">
            <a:avLst/>
          </a:prstGeom>
          <a:solidFill>
            <a:schemeClr val="tx1">
              <a:lumMod val="75000"/>
              <a:lumOff val="2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4" name="矩形 23">
            <a:extLst>
              <a:ext uri="{FF2B5EF4-FFF2-40B4-BE49-F238E27FC236}">
                <a16:creationId xmlns:a16="http://schemas.microsoft.com/office/drawing/2014/main" id="{BBD759B3-8116-43E4-AEB0-C27E4AE05B6F}"/>
              </a:ext>
            </a:extLst>
          </p:cNvPr>
          <p:cNvSpPr/>
          <p:nvPr/>
        </p:nvSpPr>
        <p:spPr>
          <a:xfrm>
            <a:off x="4916544"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54AAD9B1-1D0E-48DD-B75A-F81FACE0B4F1}"/>
              </a:ext>
            </a:extLst>
          </p:cNvPr>
          <p:cNvSpPr/>
          <p:nvPr/>
        </p:nvSpPr>
        <p:spPr>
          <a:xfrm>
            <a:off x="7311600" y="0"/>
            <a:ext cx="2437200" cy="381800"/>
          </a:xfrm>
          <a:prstGeom prst="rect">
            <a:avLst/>
          </a:prstGeom>
          <a:solidFill>
            <a:schemeClr val="bg1">
              <a:lumMod val="9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6" name="矩形 25">
            <a:extLst>
              <a:ext uri="{FF2B5EF4-FFF2-40B4-BE49-F238E27FC236}">
                <a16:creationId xmlns:a16="http://schemas.microsoft.com/office/drawing/2014/main" id="{891B7D15-F6A0-4D7C-8EB7-ED70F577AE1D}"/>
              </a:ext>
            </a:extLst>
          </p:cNvPr>
          <p:cNvSpPr/>
          <p:nvPr/>
        </p:nvSpPr>
        <p:spPr>
          <a:xfrm>
            <a:off x="7408657" y="33290"/>
            <a:ext cx="2303999" cy="307777"/>
          </a:xfrm>
          <a:prstGeom prst="rect">
            <a:avLst/>
          </a:prstGeom>
          <a:ln w="9525">
            <a:solidFill>
              <a:schemeClr val="bg1"/>
            </a:solid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3A4DA2C3-6433-4244-B342-6DBE2D3F18E1}"/>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28" name="矩形 27">
            <a:extLst>
              <a:ext uri="{FF2B5EF4-FFF2-40B4-BE49-F238E27FC236}">
                <a16:creationId xmlns:a16="http://schemas.microsoft.com/office/drawing/2014/main" id="{24653CB6-4DBB-4945-9448-7BA166A01A6E}"/>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sp>
        <p:nvSpPr>
          <p:cNvPr id="29" name="矩形 28">
            <a:extLst>
              <a:ext uri="{FF2B5EF4-FFF2-40B4-BE49-F238E27FC236}">
                <a16:creationId xmlns:a16="http://schemas.microsoft.com/office/drawing/2014/main" id="{0406762F-C114-4089-AA76-EE3BF37C6367}"/>
              </a:ext>
            </a:extLst>
          </p:cNvPr>
          <p:cNvSpPr/>
          <p:nvPr/>
        </p:nvSpPr>
        <p:spPr>
          <a:xfrm>
            <a:off x="399716" y="594739"/>
            <a:ext cx="1819216"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G. Feature Scaling</a:t>
            </a:r>
          </a:p>
        </p:txBody>
      </p:sp>
      <p:sp>
        <p:nvSpPr>
          <p:cNvPr id="5" name="內容版面配置區 4">
            <a:extLst>
              <a:ext uri="{FF2B5EF4-FFF2-40B4-BE49-F238E27FC236}">
                <a16:creationId xmlns:a16="http://schemas.microsoft.com/office/drawing/2014/main" id="{E5873920-3AF7-4572-BFC6-C7DD8DFD35B4}"/>
              </a:ext>
            </a:extLst>
          </p:cNvPr>
          <p:cNvSpPr>
            <a:spLocks noGrp="1"/>
          </p:cNvSpPr>
          <p:nvPr>
            <p:ph idx="1"/>
          </p:nvPr>
        </p:nvSpPr>
        <p:spPr>
          <a:xfrm>
            <a:off x="609600" y="1556794"/>
            <a:ext cx="10972800" cy="1215491"/>
          </a:xfrm>
        </p:spPr>
        <p:txBody>
          <a:bodyPr>
            <a:normAutofit/>
          </a:bodyPr>
          <a:lstStyle/>
          <a:p>
            <a:pPr>
              <a:lnSpc>
                <a:spcPct val="90000"/>
              </a:lnSpc>
              <a:spcBef>
                <a:spcPts val="1000"/>
              </a:spcBef>
            </a:pPr>
            <a:r>
              <a:rPr lang="zh-TW" altLang="en-US" sz="1900" dirty="0">
                <a:latin typeface="標楷體" panose="03000509000000000000" pitchFamily="65" charset="-120"/>
                <a:ea typeface="標楷體" panose="03000509000000000000" pitchFamily="65" charset="-120"/>
              </a:rPr>
              <a:t>問題：特徵的</a:t>
            </a:r>
            <a:r>
              <a:rPr lang="en-US" altLang="zh-TW" sz="1900" dirty="0">
                <a:latin typeface="+mn-lt"/>
                <a:ea typeface="標楷體" panose="03000509000000000000" pitchFamily="65" charset="-120"/>
              </a:rPr>
              <a:t>range</a:t>
            </a:r>
            <a:r>
              <a:rPr lang="zh-TW" altLang="en-US" sz="1900" dirty="0">
                <a:latin typeface="標楷體" panose="03000509000000000000" pitchFamily="65" charset="-120"/>
                <a:ea typeface="標楷體" panose="03000509000000000000" pitchFamily="65" charset="-120"/>
              </a:rPr>
              <a:t>差異太大。</a:t>
            </a:r>
            <a:endParaRPr lang="en-US" altLang="zh-TW" sz="1900" dirty="0">
              <a:latin typeface="標楷體" panose="03000509000000000000" pitchFamily="65" charset="-120"/>
              <a:ea typeface="標楷體" panose="03000509000000000000" pitchFamily="65" charset="-120"/>
            </a:endParaRPr>
          </a:p>
          <a:p>
            <a:pPr>
              <a:lnSpc>
                <a:spcPct val="90000"/>
              </a:lnSpc>
              <a:spcBef>
                <a:spcPts val="1000"/>
              </a:spcBef>
            </a:pPr>
            <a:r>
              <a:rPr lang="zh-TW" altLang="en-US" sz="1900" dirty="0">
                <a:latin typeface="標楷體" panose="03000509000000000000" pitchFamily="65" charset="-120"/>
                <a:ea typeface="標楷體" panose="03000509000000000000" pitchFamily="65" charset="-120"/>
              </a:rPr>
              <a:t>處理：採用</a:t>
            </a:r>
            <a:r>
              <a:rPr lang="en-US" altLang="zh-TW" sz="1900" dirty="0" err="1">
                <a:latin typeface="Times New Roman" panose="02020603050405020304" pitchFamily="18" charset="0"/>
                <a:ea typeface="標楷體" panose="03000509000000000000" pitchFamily="65" charset="-120"/>
                <a:cs typeface="Times New Roman" panose="02020603050405020304" pitchFamily="18" charset="0"/>
              </a:rPr>
              <a:t>Min_Max</a:t>
            </a:r>
            <a:r>
              <a:rPr lang="zh-TW" altLang="en-US" sz="1900" dirty="0">
                <a:latin typeface="標楷體" panose="03000509000000000000" pitchFamily="65" charset="-120"/>
                <a:ea typeface="標楷體" panose="03000509000000000000" pitchFamily="65" charset="-120"/>
              </a:rPr>
              <a:t>的方法做</a:t>
            </a:r>
            <a:r>
              <a:rPr lang="en-US" altLang="zh-TW" sz="1900" dirty="0">
                <a:latin typeface="Times New Roman" panose="02020603050405020304" pitchFamily="18" charset="0"/>
                <a:ea typeface="標楷體" panose="03000509000000000000" pitchFamily="65" charset="-120"/>
                <a:cs typeface="Times New Roman" panose="02020603050405020304" pitchFamily="18" charset="0"/>
              </a:rPr>
              <a:t>Feature</a:t>
            </a:r>
            <a:r>
              <a:rPr lang="zh-TW" altLang="en-US" sz="1900" dirty="0">
                <a:latin typeface="Times New Roman" panose="02020603050405020304" pitchFamily="18" charset="0"/>
                <a:ea typeface="標楷體" panose="03000509000000000000" pitchFamily="65" charset="-120"/>
                <a:cs typeface="Times New Roman" panose="02020603050405020304" pitchFamily="18" charset="0"/>
              </a:rPr>
              <a:t> </a:t>
            </a:r>
            <a:r>
              <a:rPr lang="en-US" altLang="zh-TW" sz="1900" dirty="0">
                <a:latin typeface="Times New Roman" panose="02020603050405020304" pitchFamily="18" charset="0"/>
                <a:ea typeface="標楷體" panose="03000509000000000000" pitchFamily="65" charset="-120"/>
                <a:cs typeface="Times New Roman" panose="02020603050405020304" pitchFamily="18" charset="0"/>
              </a:rPr>
              <a:t>Scaling</a:t>
            </a:r>
            <a:r>
              <a:rPr lang="zh-TW" altLang="en-US" sz="1900" dirty="0">
                <a:latin typeface="標楷體" panose="03000509000000000000" pitchFamily="65" charset="-120"/>
                <a:ea typeface="標楷體" panose="03000509000000000000" pitchFamily="65" charset="-120"/>
                <a:cs typeface="Times New Roman" panose="02020603050405020304" pitchFamily="18" charset="0"/>
              </a:rPr>
              <a:t>。</a:t>
            </a:r>
            <a:endParaRPr lang="en-US" altLang="zh-TW" sz="1900" dirty="0">
              <a:latin typeface="標楷體" panose="03000509000000000000" pitchFamily="65" charset="-120"/>
              <a:ea typeface="標楷體" panose="03000509000000000000" pitchFamily="65" charset="-120"/>
            </a:endParaRPr>
          </a:p>
          <a:p>
            <a:pPr>
              <a:lnSpc>
                <a:spcPct val="90000"/>
              </a:lnSpc>
              <a:spcBef>
                <a:spcPts val="1000"/>
              </a:spcBef>
            </a:pPr>
            <a:r>
              <a:rPr lang="zh-TW" altLang="en-US" sz="1900" dirty="0">
                <a:latin typeface="標楷體" panose="03000509000000000000" pitchFamily="65" charset="-120"/>
                <a:ea typeface="標楷體" panose="03000509000000000000" pitchFamily="65" charset="-120"/>
              </a:rPr>
              <a:t>回饋：智星老師說可能會受</a:t>
            </a:r>
            <a:r>
              <a:rPr lang="en-US" altLang="zh-TW" sz="1900" dirty="0">
                <a:latin typeface="Times New Roman" panose="02020603050405020304" pitchFamily="18" charset="0"/>
                <a:ea typeface="標楷體" panose="03000509000000000000" pitchFamily="65" charset="-120"/>
                <a:cs typeface="Times New Roman" panose="02020603050405020304" pitchFamily="18" charset="0"/>
              </a:rPr>
              <a:t>outlier</a:t>
            </a:r>
            <a:r>
              <a:rPr lang="zh-TW" altLang="en-US" sz="1900" dirty="0">
                <a:latin typeface="標楷體" panose="03000509000000000000" pitchFamily="65" charset="-120"/>
                <a:ea typeface="標楷體" panose="03000509000000000000" pitchFamily="65" charset="-120"/>
              </a:rPr>
              <a:t>影響，建議使用</a:t>
            </a:r>
            <a:r>
              <a:rPr lang="en-US" altLang="zh-TW" sz="1900" dirty="0">
                <a:latin typeface="Times New Roman" panose="02020603050405020304" pitchFamily="18" charset="0"/>
                <a:ea typeface="標楷體" panose="03000509000000000000" pitchFamily="65" charset="-120"/>
                <a:cs typeface="Times New Roman" panose="02020603050405020304" pitchFamily="18" charset="0"/>
              </a:rPr>
              <a:t>Z-score normalization</a:t>
            </a:r>
            <a:r>
              <a:rPr lang="zh-TW" altLang="en-US" sz="1900" dirty="0">
                <a:latin typeface="標楷體" panose="03000509000000000000" pitchFamily="65" charset="-120"/>
                <a:ea typeface="標楷體" panose="03000509000000000000" pitchFamily="65" charset="-120"/>
              </a:rPr>
              <a:t>。 </a:t>
            </a:r>
            <a:endParaRPr lang="en-US" sz="1900" dirty="0">
              <a:latin typeface="標楷體" panose="03000509000000000000" pitchFamily="65" charset="-120"/>
              <a:ea typeface="標楷體" panose="03000509000000000000" pitchFamily="65" charset="-120"/>
            </a:endParaRPr>
          </a:p>
        </p:txBody>
      </p:sp>
      <p:pic>
        <p:nvPicPr>
          <p:cNvPr id="7" name="圖片 6">
            <a:extLst>
              <a:ext uri="{FF2B5EF4-FFF2-40B4-BE49-F238E27FC236}">
                <a16:creationId xmlns:a16="http://schemas.microsoft.com/office/drawing/2014/main" id="{627A1915-C5A9-4748-8425-8DD6225B62BC}"/>
              </a:ext>
            </a:extLst>
          </p:cNvPr>
          <p:cNvPicPr>
            <a:picLocks noChangeAspect="1"/>
          </p:cNvPicPr>
          <p:nvPr/>
        </p:nvPicPr>
        <p:blipFill>
          <a:blip r:embed="rId4"/>
          <a:stretch>
            <a:fillRect/>
          </a:stretch>
        </p:blipFill>
        <p:spPr>
          <a:xfrm>
            <a:off x="-1" y="3283669"/>
            <a:ext cx="12125159" cy="1405523"/>
          </a:xfrm>
          <a:prstGeom prst="rect">
            <a:avLst/>
          </a:prstGeom>
        </p:spPr>
      </p:pic>
      <p:pic>
        <p:nvPicPr>
          <p:cNvPr id="2" name="音訊 1">
            <a:hlinkClick r:id="" action="ppaction://media"/>
            <a:extLst>
              <a:ext uri="{FF2B5EF4-FFF2-40B4-BE49-F238E27FC236}">
                <a16:creationId xmlns:a16="http://schemas.microsoft.com/office/drawing/2014/main" id="{1B16D0DC-949D-4560-A16F-41CB4CB63E1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924595842"/>
      </p:ext>
    </p:extLst>
  </p:cSld>
  <p:clrMapOvr>
    <a:masterClrMapping/>
  </p:clrMapOvr>
  <mc:AlternateContent xmlns:mc="http://schemas.openxmlformats.org/markup-compatibility/2006" xmlns:p14="http://schemas.microsoft.com/office/powerpoint/2010/main">
    <mc:Choice Requires="p14">
      <p:transition spd="slow" p14:dur="2000" advTm="30732"/>
    </mc:Choice>
    <mc:Fallback xmlns="">
      <p:transition spd="slow" advTm="307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593F37B1-A25D-4F30-81C8-91CFC1AE6E35}"/>
              </a:ext>
            </a:extLst>
          </p:cNvPr>
          <p:cNvSpPr>
            <a:spLocks noGrp="1"/>
          </p:cNvSpPr>
          <p:nvPr>
            <p:ph type="sldNum" sz="quarter" idx="12"/>
          </p:nvPr>
        </p:nvSpPr>
        <p:spPr/>
        <p:txBody>
          <a:bodyPr/>
          <a:lstStyle/>
          <a:p>
            <a:fld id="{BF8CE765-4F4E-465C-81D9-F9DA65D64035}" type="slidenum">
              <a:rPr lang="zh-TW" altLang="en-US" smtClean="0"/>
              <a:t>19</a:t>
            </a:fld>
            <a:endParaRPr lang="zh-TW" altLang="en-US"/>
          </a:p>
        </p:txBody>
      </p:sp>
      <p:sp>
        <p:nvSpPr>
          <p:cNvPr id="20" name="椭圆 14">
            <a:extLst>
              <a:ext uri="{FF2B5EF4-FFF2-40B4-BE49-F238E27FC236}">
                <a16:creationId xmlns:a16="http://schemas.microsoft.com/office/drawing/2014/main" id="{F5068976-8419-4EBC-8393-1C7A6241E6B5}"/>
              </a:ext>
            </a:extLst>
          </p:cNvPr>
          <p:cNvSpPr/>
          <p:nvPr/>
        </p:nvSpPr>
        <p:spPr>
          <a:xfrm>
            <a:off x="2256909" y="2118102"/>
            <a:ext cx="2394908" cy="2394908"/>
          </a:xfrm>
          <a:prstGeom prst="ellipse">
            <a:avLst/>
          </a:prstGeom>
          <a:solidFill>
            <a:schemeClr val="accent1"/>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en-US" altLang="zh-CN" sz="8000" dirty="0">
                <a:latin typeface="+mj-lt"/>
              </a:rPr>
              <a:t>04</a:t>
            </a:r>
            <a:endParaRPr lang="zh-CN" altLang="en-US" sz="8000" dirty="0">
              <a:latin typeface="+mj-lt"/>
            </a:endParaRPr>
          </a:p>
        </p:txBody>
      </p:sp>
      <p:sp>
        <p:nvSpPr>
          <p:cNvPr id="21" name="矩形 20">
            <a:extLst>
              <a:ext uri="{FF2B5EF4-FFF2-40B4-BE49-F238E27FC236}">
                <a16:creationId xmlns:a16="http://schemas.microsoft.com/office/drawing/2014/main" id="{C6528B0D-EEFD-4786-97BD-B62578473F8F}"/>
              </a:ext>
            </a:extLst>
          </p:cNvPr>
          <p:cNvSpPr/>
          <p:nvPr/>
        </p:nvSpPr>
        <p:spPr>
          <a:xfrm>
            <a:off x="4958548" y="2410552"/>
            <a:ext cx="2646878" cy="830997"/>
          </a:xfrm>
          <a:prstGeom prst="rect">
            <a:avLst/>
          </a:prstGeom>
        </p:spPr>
        <p:txBody>
          <a:bodyPr wrap="none">
            <a:spAutoFit/>
          </a:bodyPr>
          <a:lstStyle/>
          <a:p>
            <a:pPr algn="ctr"/>
            <a:r>
              <a:rPr lang="zh-CN" altLang="en-US" sz="48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rPr>
              <a:t>模型訓練</a:t>
            </a:r>
          </a:p>
        </p:txBody>
      </p:sp>
      <p:sp>
        <p:nvSpPr>
          <p:cNvPr id="22" name="矩形 21">
            <a:extLst>
              <a:ext uri="{FF2B5EF4-FFF2-40B4-BE49-F238E27FC236}">
                <a16:creationId xmlns:a16="http://schemas.microsoft.com/office/drawing/2014/main" id="{1E441F43-D529-4674-994B-37E9E7449951}"/>
              </a:ext>
            </a:extLst>
          </p:cNvPr>
          <p:cNvSpPr/>
          <p:nvPr/>
        </p:nvSpPr>
        <p:spPr>
          <a:xfrm>
            <a:off x="4958548" y="3241549"/>
            <a:ext cx="4976543" cy="584775"/>
          </a:xfrm>
          <a:prstGeom prst="rect">
            <a:avLst/>
          </a:prstGeom>
        </p:spPr>
        <p:txBody>
          <a:bodyPr wrap="square">
            <a:spAutoFit/>
          </a:bodyPr>
          <a:lstStyle/>
          <a:p>
            <a:r>
              <a:rPr lang="en-US" altLang="zh-TW" sz="32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Model </a:t>
            </a:r>
            <a:r>
              <a:rPr lang="en-US" altLang="zh-CN" sz="3200" b="1" kern="100" dirty="0">
                <a:solidFill>
                  <a:schemeClr val="accent1"/>
                </a:solidFill>
                <a:latin typeface="Times New Roman" panose="02020603050405020304" pitchFamily="18" charset="0"/>
                <a:cs typeface="Times New Roman" panose="02020603050405020304" pitchFamily="18" charset="0"/>
              </a:rPr>
              <a:t>Training</a:t>
            </a:r>
            <a:endParaRPr lang="en-US" altLang="zh-CN" sz="32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endParaRPr>
          </a:p>
        </p:txBody>
      </p:sp>
      <p:sp>
        <p:nvSpPr>
          <p:cNvPr id="3" name="矩形 2">
            <a:extLst>
              <a:ext uri="{FF2B5EF4-FFF2-40B4-BE49-F238E27FC236}">
                <a16:creationId xmlns:a16="http://schemas.microsoft.com/office/drawing/2014/main" id="{3B523386-DC62-4A86-98A5-2BCB06DCEB09}"/>
              </a:ext>
            </a:extLst>
          </p:cNvPr>
          <p:cNvSpPr/>
          <p:nvPr/>
        </p:nvSpPr>
        <p:spPr>
          <a:xfrm>
            <a:off x="4958549" y="4097549"/>
            <a:ext cx="3703001" cy="1477328"/>
          </a:xfrm>
          <a:prstGeom prst="rect">
            <a:avLst/>
          </a:prstGeom>
        </p:spPr>
        <p:txBody>
          <a:bodyPr wrap="none">
            <a:spAutoFit/>
          </a:bodyPr>
          <a:lstStyle/>
          <a:p>
            <a:pPr marL="342900" indent="-342900">
              <a:buAutoNum type="alphaUcPeriod"/>
            </a:pPr>
            <a:r>
              <a:rPr lang="en-US" altLang="zh-TW"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Baseline</a:t>
            </a:r>
          </a:p>
          <a:p>
            <a:pPr marL="342900" indent="-342900">
              <a:buAutoNum type="alphaUcPeriod"/>
            </a:pPr>
            <a:r>
              <a:rPr lang="en-US" altLang="zh-TW" b="1" kern="100" dirty="0" err="1">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DecisionTreeClassifier</a:t>
            </a:r>
            <a:r>
              <a:rPr lang="en-US" altLang="zh-TW"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 Training </a:t>
            </a:r>
          </a:p>
          <a:p>
            <a:pPr marL="342900" indent="-342900">
              <a:buAutoNum type="alphaUcPeriod"/>
            </a:pPr>
            <a:r>
              <a:rPr lang="en-US" altLang="zh-TW"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Result</a:t>
            </a:r>
          </a:p>
          <a:p>
            <a:pPr marL="342900" indent="-342900">
              <a:buAutoNum type="alphaUcPeriod"/>
            </a:pPr>
            <a:r>
              <a:rPr lang="en-US" altLang="zh-TW"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Visualization</a:t>
            </a:r>
          </a:p>
          <a:p>
            <a:pPr marL="342900" indent="-342900">
              <a:buAutoNum type="alphaUcPeriod"/>
            </a:pPr>
            <a:endParaRPr lang="en-US" altLang="zh-TW"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5" name="音訊 4">
            <a:hlinkClick r:id="" action="ppaction://media"/>
            <a:extLst>
              <a:ext uri="{FF2B5EF4-FFF2-40B4-BE49-F238E27FC236}">
                <a16:creationId xmlns:a16="http://schemas.microsoft.com/office/drawing/2014/main" id="{9E16A6DF-E4D5-4E0F-89A9-947A63731CB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303253478"/>
      </p:ext>
    </p:extLst>
  </p:cSld>
  <p:clrMapOvr>
    <a:masterClrMapping/>
  </p:clrMapOvr>
  <mc:AlternateContent xmlns:mc="http://schemas.openxmlformats.org/markup-compatibility/2006" xmlns:p14="http://schemas.microsoft.com/office/powerpoint/2010/main">
    <mc:Choice Requires="p14">
      <p:transition spd="slow" p14:dur="2000" advTm="16940"/>
    </mc:Choice>
    <mc:Fallback xmlns="">
      <p:transition spd="slow" advTm="169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95413A3-4599-43DD-8FA4-33DA74F4A711}"/>
              </a:ext>
            </a:extLst>
          </p:cNvPr>
          <p:cNvSpPr>
            <a:spLocks noGrp="1"/>
          </p:cNvSpPr>
          <p:nvPr>
            <p:ph type="title"/>
          </p:nvPr>
        </p:nvSpPr>
        <p:spPr/>
        <p:txBody>
          <a:bodyPr/>
          <a:lstStyle/>
          <a:p>
            <a:r>
              <a:rPr lang="zh-TW" altLang="en-US" dirty="0"/>
              <a:t>大綱</a:t>
            </a:r>
          </a:p>
        </p:txBody>
      </p:sp>
      <p:sp>
        <p:nvSpPr>
          <p:cNvPr id="4" name="投影片編號版面配置區 3">
            <a:extLst>
              <a:ext uri="{FF2B5EF4-FFF2-40B4-BE49-F238E27FC236}">
                <a16:creationId xmlns:a16="http://schemas.microsoft.com/office/drawing/2014/main" id="{593F37B1-A25D-4F30-81C8-91CFC1AE6E35}"/>
              </a:ext>
            </a:extLst>
          </p:cNvPr>
          <p:cNvSpPr>
            <a:spLocks noGrp="1"/>
          </p:cNvSpPr>
          <p:nvPr>
            <p:ph type="sldNum" sz="quarter" idx="12"/>
          </p:nvPr>
        </p:nvSpPr>
        <p:spPr/>
        <p:txBody>
          <a:bodyPr/>
          <a:lstStyle/>
          <a:p>
            <a:fld id="{BF8CE765-4F4E-465C-81D9-F9DA65D64035}" type="slidenum">
              <a:rPr lang="zh-TW" altLang="en-US" smtClean="0"/>
              <a:t>2</a:t>
            </a:fld>
            <a:endParaRPr lang="zh-TW" altLang="en-US"/>
          </a:p>
        </p:txBody>
      </p:sp>
      <p:sp>
        <p:nvSpPr>
          <p:cNvPr id="5" name="椭圆 5">
            <a:extLst>
              <a:ext uri="{FF2B5EF4-FFF2-40B4-BE49-F238E27FC236}">
                <a16:creationId xmlns:a16="http://schemas.microsoft.com/office/drawing/2014/main" id="{AC15C468-36EE-4F93-B087-79B516C7B526}"/>
              </a:ext>
            </a:extLst>
          </p:cNvPr>
          <p:cNvSpPr/>
          <p:nvPr/>
        </p:nvSpPr>
        <p:spPr>
          <a:xfrm>
            <a:off x="1953223" y="2706133"/>
            <a:ext cx="1040625" cy="1040625"/>
          </a:xfrm>
          <a:prstGeom prst="ellipse">
            <a:avLst/>
          </a:prstGeom>
          <a:solidFill>
            <a:schemeClr val="accent1"/>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6" name="矩形 5">
            <a:extLst>
              <a:ext uri="{FF2B5EF4-FFF2-40B4-BE49-F238E27FC236}">
                <a16:creationId xmlns:a16="http://schemas.microsoft.com/office/drawing/2014/main" id="{3D21520B-9270-4157-9121-7B9495F9136D}"/>
              </a:ext>
            </a:extLst>
          </p:cNvPr>
          <p:cNvSpPr/>
          <p:nvPr/>
        </p:nvSpPr>
        <p:spPr>
          <a:xfrm>
            <a:off x="1919536" y="3926781"/>
            <a:ext cx="1107996" cy="861774"/>
          </a:xfrm>
          <a:prstGeom prst="rect">
            <a:avLst/>
          </a:prstGeom>
        </p:spPr>
        <p:txBody>
          <a:bodyPr wrap="none">
            <a:spAutoFit/>
          </a:bodyPr>
          <a:lstStyle/>
          <a:p>
            <a:pPr algn="ctr"/>
            <a:r>
              <a:rPr lang="zh-TW" altLang="en-US"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rPr>
              <a:t>研究問題</a:t>
            </a:r>
            <a:endParaRPr lang="en-US" altLang="zh-TW"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endParaRPr>
          </a:p>
          <a:p>
            <a:pPr algn="ctr"/>
            <a:r>
              <a:rPr lang="en-US" altLang="zh-CN" sz="1600" b="1" kern="100" dirty="0">
                <a:solidFill>
                  <a:schemeClr val="accent1"/>
                </a:solidFill>
                <a:latin typeface="Times New Roman" panose="02020603050405020304" pitchFamily="18" charset="0"/>
                <a:cs typeface="Times New Roman" panose="02020603050405020304" pitchFamily="18" charset="0"/>
              </a:rPr>
              <a:t>Research</a:t>
            </a:r>
          </a:p>
          <a:p>
            <a:pPr algn="ctr"/>
            <a:r>
              <a:rPr lang="en-US" altLang="zh-CN" sz="1600" b="1" kern="100" dirty="0">
                <a:solidFill>
                  <a:schemeClr val="accent1"/>
                </a:solidFill>
                <a:latin typeface="Times New Roman" panose="02020603050405020304" pitchFamily="18" charset="0"/>
                <a:cs typeface="Times New Roman" panose="02020603050405020304" pitchFamily="18" charset="0"/>
              </a:rPr>
              <a:t>question</a:t>
            </a:r>
          </a:p>
        </p:txBody>
      </p:sp>
      <p:sp>
        <p:nvSpPr>
          <p:cNvPr id="7" name="椭圆 7">
            <a:extLst>
              <a:ext uri="{FF2B5EF4-FFF2-40B4-BE49-F238E27FC236}">
                <a16:creationId xmlns:a16="http://schemas.microsoft.com/office/drawing/2014/main" id="{4579D830-4601-40D1-9467-E55911B06C96}"/>
              </a:ext>
            </a:extLst>
          </p:cNvPr>
          <p:cNvSpPr/>
          <p:nvPr/>
        </p:nvSpPr>
        <p:spPr>
          <a:xfrm>
            <a:off x="3842087" y="2706133"/>
            <a:ext cx="1040625" cy="1040625"/>
          </a:xfrm>
          <a:prstGeom prst="ellipse">
            <a:avLst/>
          </a:prstGeom>
          <a:solidFill>
            <a:schemeClr val="accent1"/>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8" name="矩形 7">
            <a:extLst>
              <a:ext uri="{FF2B5EF4-FFF2-40B4-BE49-F238E27FC236}">
                <a16:creationId xmlns:a16="http://schemas.microsoft.com/office/drawing/2014/main" id="{2F420E06-DD00-4EA3-ADAD-60BF1E587DA1}"/>
              </a:ext>
            </a:extLst>
          </p:cNvPr>
          <p:cNvSpPr/>
          <p:nvPr/>
        </p:nvSpPr>
        <p:spPr>
          <a:xfrm>
            <a:off x="3462154" y="3926784"/>
            <a:ext cx="1800494" cy="615553"/>
          </a:xfrm>
          <a:prstGeom prst="rect">
            <a:avLst/>
          </a:prstGeom>
        </p:spPr>
        <p:txBody>
          <a:bodyPr wrap="none">
            <a:spAutoFit/>
          </a:bodyPr>
          <a:lstStyle/>
          <a:p>
            <a:pPr algn="ctr"/>
            <a:r>
              <a:rPr lang="zh-TW" altLang="en-US"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rPr>
              <a:t>探索性資料分析</a:t>
            </a:r>
            <a:endParaRPr lang="en-US" altLang="zh-TW"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endParaRPr>
          </a:p>
          <a:p>
            <a:pPr algn="ctr"/>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EDA</a:t>
            </a:r>
            <a:endParaRPr lang="zh-CN" altLang="zh-CN" sz="1100" b="1" kern="100" dirty="0">
              <a:solidFill>
                <a:schemeClr val="accent1"/>
              </a:solidFill>
              <a:latin typeface="Times New Roman" panose="02020603050405020304" pitchFamily="18" charset="0"/>
              <a:cs typeface="Times New Roman" panose="02020603050405020304" pitchFamily="18" charset="0"/>
            </a:endParaRPr>
          </a:p>
        </p:txBody>
      </p:sp>
      <p:sp>
        <p:nvSpPr>
          <p:cNvPr id="9" name="椭圆 9">
            <a:extLst>
              <a:ext uri="{FF2B5EF4-FFF2-40B4-BE49-F238E27FC236}">
                <a16:creationId xmlns:a16="http://schemas.microsoft.com/office/drawing/2014/main" id="{2C6788DF-D49C-4A6C-979C-926468DC2308}"/>
              </a:ext>
            </a:extLst>
          </p:cNvPr>
          <p:cNvSpPr/>
          <p:nvPr/>
        </p:nvSpPr>
        <p:spPr>
          <a:xfrm>
            <a:off x="5616101" y="2706133"/>
            <a:ext cx="1040625" cy="1040625"/>
          </a:xfrm>
          <a:prstGeom prst="ellipse">
            <a:avLst/>
          </a:prstGeom>
          <a:solidFill>
            <a:schemeClr val="accent1"/>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0" name="矩形 9">
            <a:extLst>
              <a:ext uri="{FF2B5EF4-FFF2-40B4-BE49-F238E27FC236}">
                <a16:creationId xmlns:a16="http://schemas.microsoft.com/office/drawing/2014/main" id="{CDFEC0DF-6C5D-4FF5-8F76-DB9CB47182B8}"/>
              </a:ext>
            </a:extLst>
          </p:cNvPr>
          <p:cNvSpPr/>
          <p:nvPr/>
        </p:nvSpPr>
        <p:spPr>
          <a:xfrm>
            <a:off x="5402584" y="3926781"/>
            <a:ext cx="1467646" cy="861774"/>
          </a:xfrm>
          <a:prstGeom prst="rect">
            <a:avLst/>
          </a:prstGeom>
        </p:spPr>
        <p:txBody>
          <a:bodyPr wrap="none">
            <a:spAutoFit/>
          </a:bodyPr>
          <a:lstStyle/>
          <a:p>
            <a:pPr algn="ctr"/>
            <a:r>
              <a:rPr lang="zh-CN" altLang="en-US"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rPr>
              <a:t>資料預處理</a:t>
            </a:r>
            <a:endParaRPr lang="en-US" altLang="zh-CN"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endParaRPr>
          </a:p>
          <a:p>
            <a:pPr algn="ctr"/>
            <a:r>
              <a:rPr lang="en-US" altLang="zh-CN" sz="1600" b="1" kern="100" dirty="0">
                <a:solidFill>
                  <a:schemeClr val="accent1"/>
                </a:solidFill>
                <a:latin typeface="Times New Roman" panose="02020603050405020304" pitchFamily="18" charset="0"/>
                <a:cs typeface="Times New Roman" panose="02020603050405020304" pitchFamily="18" charset="0"/>
              </a:rPr>
              <a:t>Data </a:t>
            </a:r>
          </a:p>
          <a:p>
            <a:pPr algn="ctr"/>
            <a:r>
              <a:rPr lang="en-US" altLang="zh-CN" sz="1600" b="1" kern="100" dirty="0">
                <a:solidFill>
                  <a:schemeClr val="accent1"/>
                </a:solidFill>
                <a:latin typeface="Times New Roman" panose="02020603050405020304" pitchFamily="18" charset="0"/>
                <a:cs typeface="Times New Roman" panose="02020603050405020304" pitchFamily="18" charset="0"/>
              </a:rPr>
              <a:t>pre-processing</a:t>
            </a:r>
            <a:endParaRPr lang="zh-CN" altLang="en-US" sz="1600" b="1" kern="100" dirty="0">
              <a:solidFill>
                <a:schemeClr val="accent1"/>
              </a:solidFill>
              <a:latin typeface="Times New Roman" panose="02020603050405020304" pitchFamily="18" charset="0"/>
              <a:cs typeface="Times New Roman" panose="02020603050405020304" pitchFamily="18" charset="0"/>
            </a:endParaRPr>
          </a:p>
        </p:txBody>
      </p:sp>
      <p:sp>
        <p:nvSpPr>
          <p:cNvPr id="11" name="椭圆 11">
            <a:extLst>
              <a:ext uri="{FF2B5EF4-FFF2-40B4-BE49-F238E27FC236}">
                <a16:creationId xmlns:a16="http://schemas.microsoft.com/office/drawing/2014/main" id="{A4C0441E-68F3-49BE-AAE9-1D257FFD6F52}"/>
              </a:ext>
            </a:extLst>
          </p:cNvPr>
          <p:cNvSpPr/>
          <p:nvPr/>
        </p:nvSpPr>
        <p:spPr>
          <a:xfrm>
            <a:off x="7432134" y="2706133"/>
            <a:ext cx="1040625" cy="1040625"/>
          </a:xfrm>
          <a:prstGeom prst="ellipse">
            <a:avLst/>
          </a:prstGeom>
          <a:solidFill>
            <a:schemeClr val="accent1"/>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2" name="矩形 11">
            <a:extLst>
              <a:ext uri="{FF2B5EF4-FFF2-40B4-BE49-F238E27FC236}">
                <a16:creationId xmlns:a16="http://schemas.microsoft.com/office/drawing/2014/main" id="{30C2F34B-D660-4C5D-BC2F-5BB6A279748E}"/>
              </a:ext>
            </a:extLst>
          </p:cNvPr>
          <p:cNvSpPr/>
          <p:nvPr/>
        </p:nvSpPr>
        <p:spPr>
          <a:xfrm>
            <a:off x="7398447" y="3926781"/>
            <a:ext cx="1107997" cy="861774"/>
          </a:xfrm>
          <a:prstGeom prst="rect">
            <a:avLst/>
          </a:prstGeom>
        </p:spPr>
        <p:txBody>
          <a:bodyPr wrap="none">
            <a:spAutoFit/>
          </a:bodyPr>
          <a:lstStyle/>
          <a:p>
            <a:pPr algn="ctr"/>
            <a:r>
              <a:rPr lang="zh-CN" altLang="en-US"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rPr>
              <a:t>模型訓練</a:t>
            </a:r>
          </a:p>
          <a:p>
            <a:pPr algn="ctr"/>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Model</a:t>
            </a:r>
          </a:p>
          <a:p>
            <a:pPr algn="ctr"/>
            <a:r>
              <a:rPr lang="en-US" altLang="zh-CN" sz="1600" b="1" kern="100" dirty="0">
                <a:solidFill>
                  <a:schemeClr val="accent1"/>
                </a:solidFill>
                <a:latin typeface="Times New Roman" panose="02020603050405020304" pitchFamily="18" charset="0"/>
                <a:cs typeface="Times New Roman" panose="02020603050405020304" pitchFamily="18" charset="0"/>
              </a:rPr>
              <a:t>Training</a:t>
            </a:r>
            <a:endParaRPr lang="zh-CN" altLang="zh-CN" sz="1600" b="1" kern="100" dirty="0">
              <a:solidFill>
                <a:schemeClr val="accent1"/>
              </a:solidFill>
              <a:latin typeface="Times New Roman" panose="02020603050405020304" pitchFamily="18" charset="0"/>
              <a:cs typeface="Times New Roman" panose="02020603050405020304" pitchFamily="18" charset="0"/>
            </a:endParaRPr>
          </a:p>
        </p:txBody>
      </p:sp>
      <p:sp>
        <p:nvSpPr>
          <p:cNvPr id="13" name="椭圆 13">
            <a:extLst>
              <a:ext uri="{FF2B5EF4-FFF2-40B4-BE49-F238E27FC236}">
                <a16:creationId xmlns:a16="http://schemas.microsoft.com/office/drawing/2014/main" id="{A5998129-562B-4B88-9566-BCFDF5E90CC8}"/>
              </a:ext>
            </a:extLst>
          </p:cNvPr>
          <p:cNvSpPr/>
          <p:nvPr/>
        </p:nvSpPr>
        <p:spPr>
          <a:xfrm>
            <a:off x="9222454" y="2706133"/>
            <a:ext cx="1040625" cy="1040625"/>
          </a:xfrm>
          <a:prstGeom prst="ellipse">
            <a:avLst/>
          </a:prstGeom>
          <a:solidFill>
            <a:schemeClr val="accent1"/>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4" name="矩形 13">
            <a:extLst>
              <a:ext uri="{FF2B5EF4-FFF2-40B4-BE49-F238E27FC236}">
                <a16:creationId xmlns:a16="http://schemas.microsoft.com/office/drawing/2014/main" id="{DEE850DC-DE96-473F-B881-DC47F540F0A4}"/>
              </a:ext>
            </a:extLst>
          </p:cNvPr>
          <p:cNvSpPr/>
          <p:nvPr/>
        </p:nvSpPr>
        <p:spPr>
          <a:xfrm>
            <a:off x="8957942" y="3926781"/>
            <a:ext cx="1569660" cy="615553"/>
          </a:xfrm>
          <a:prstGeom prst="rect">
            <a:avLst/>
          </a:prstGeom>
        </p:spPr>
        <p:txBody>
          <a:bodyPr wrap="none">
            <a:spAutoFit/>
          </a:bodyPr>
          <a:lstStyle/>
          <a:p>
            <a:pPr algn="ctr"/>
            <a:r>
              <a:rPr lang="zh-TW" altLang="en-US"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rPr>
              <a:t>系統延伸發想</a:t>
            </a:r>
            <a:endParaRPr lang="en-US" altLang="zh-TW"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endParaRPr>
          </a:p>
          <a:p>
            <a:pPr algn="ctr"/>
            <a:r>
              <a:rPr lang="en-US" altLang="zh-TW" sz="1600" b="1" kern="100" dirty="0">
                <a:solidFill>
                  <a:schemeClr val="accent1"/>
                </a:solidFill>
                <a:latin typeface="Times New Roman" panose="02020603050405020304" pitchFamily="18" charset="0"/>
                <a:cs typeface="Times New Roman" panose="02020603050405020304" pitchFamily="18" charset="0"/>
              </a:rPr>
              <a:t>Future System</a:t>
            </a:r>
            <a:endParaRPr lang="zh-CN" altLang="zh-CN" sz="1100" b="1" kern="100" dirty="0">
              <a:solidFill>
                <a:schemeClr val="accent1"/>
              </a:solidFill>
              <a:latin typeface="Times New Roman" panose="02020603050405020304" pitchFamily="18" charset="0"/>
              <a:cs typeface="Times New Roman" panose="02020603050405020304" pitchFamily="18" charset="0"/>
            </a:endParaRPr>
          </a:p>
        </p:txBody>
      </p:sp>
      <p:sp>
        <p:nvSpPr>
          <p:cNvPr id="15" name="文本框 15">
            <a:extLst>
              <a:ext uri="{FF2B5EF4-FFF2-40B4-BE49-F238E27FC236}">
                <a16:creationId xmlns:a16="http://schemas.microsoft.com/office/drawing/2014/main" id="{338D0D93-40AB-418C-AF59-0D20BAC28DFE}"/>
              </a:ext>
            </a:extLst>
          </p:cNvPr>
          <p:cNvSpPr txBox="1"/>
          <p:nvPr/>
        </p:nvSpPr>
        <p:spPr>
          <a:xfrm>
            <a:off x="2076476" y="2872498"/>
            <a:ext cx="755335" cy="707886"/>
          </a:xfrm>
          <a:prstGeom prst="rect">
            <a:avLst/>
          </a:prstGeom>
          <a:noFill/>
        </p:spPr>
        <p:txBody>
          <a:bodyPr wrap="none" rtlCol="0">
            <a:spAutoFit/>
          </a:bodyPr>
          <a:lstStyle/>
          <a:p>
            <a:pPr algn="ctr"/>
            <a:r>
              <a:rPr lang="en-US" altLang="zh-CN" sz="4000" b="1" dirty="0">
                <a:solidFill>
                  <a:schemeClr val="bg1"/>
                </a:solidFill>
                <a:latin typeface="+mj-lt"/>
              </a:rPr>
              <a:t>01</a:t>
            </a:r>
            <a:endParaRPr lang="zh-CN" altLang="en-US" sz="4000" b="1" dirty="0">
              <a:solidFill>
                <a:schemeClr val="bg1"/>
              </a:solidFill>
              <a:latin typeface="+mj-lt"/>
            </a:endParaRPr>
          </a:p>
        </p:txBody>
      </p:sp>
      <p:sp>
        <p:nvSpPr>
          <p:cNvPr id="16" name="文本框 16">
            <a:extLst>
              <a:ext uri="{FF2B5EF4-FFF2-40B4-BE49-F238E27FC236}">
                <a16:creationId xmlns:a16="http://schemas.microsoft.com/office/drawing/2014/main" id="{063EAF80-1F50-4E5C-A78B-73E166ABF0CB}"/>
              </a:ext>
            </a:extLst>
          </p:cNvPr>
          <p:cNvSpPr txBox="1"/>
          <p:nvPr/>
        </p:nvSpPr>
        <p:spPr>
          <a:xfrm>
            <a:off x="3984049" y="2872498"/>
            <a:ext cx="755335" cy="707886"/>
          </a:xfrm>
          <a:prstGeom prst="rect">
            <a:avLst/>
          </a:prstGeom>
          <a:noFill/>
        </p:spPr>
        <p:txBody>
          <a:bodyPr wrap="none" rtlCol="0">
            <a:spAutoFit/>
          </a:bodyPr>
          <a:lstStyle/>
          <a:p>
            <a:pPr algn="ctr"/>
            <a:r>
              <a:rPr lang="en-US" altLang="zh-CN" sz="4000" b="1">
                <a:solidFill>
                  <a:schemeClr val="bg1"/>
                </a:solidFill>
                <a:latin typeface="+mj-lt"/>
              </a:rPr>
              <a:t>02</a:t>
            </a:r>
            <a:endParaRPr lang="zh-CN" altLang="en-US" sz="4000" b="1">
              <a:solidFill>
                <a:schemeClr val="bg1"/>
              </a:solidFill>
              <a:latin typeface="+mj-lt"/>
            </a:endParaRPr>
          </a:p>
        </p:txBody>
      </p:sp>
      <p:sp>
        <p:nvSpPr>
          <p:cNvPr id="17" name="文本框 17">
            <a:extLst>
              <a:ext uri="{FF2B5EF4-FFF2-40B4-BE49-F238E27FC236}">
                <a16:creationId xmlns:a16="http://schemas.microsoft.com/office/drawing/2014/main" id="{D6DC9154-D471-4144-89F0-D4A08AD8CEAE}"/>
              </a:ext>
            </a:extLst>
          </p:cNvPr>
          <p:cNvSpPr txBox="1"/>
          <p:nvPr/>
        </p:nvSpPr>
        <p:spPr>
          <a:xfrm>
            <a:off x="5758746" y="2873697"/>
            <a:ext cx="755335" cy="707886"/>
          </a:xfrm>
          <a:prstGeom prst="rect">
            <a:avLst/>
          </a:prstGeom>
          <a:noFill/>
        </p:spPr>
        <p:txBody>
          <a:bodyPr wrap="none" rtlCol="0">
            <a:spAutoFit/>
          </a:bodyPr>
          <a:lstStyle/>
          <a:p>
            <a:pPr algn="ctr"/>
            <a:r>
              <a:rPr lang="en-US" altLang="zh-CN" sz="4000" b="1">
                <a:solidFill>
                  <a:schemeClr val="bg1"/>
                </a:solidFill>
                <a:latin typeface="+mj-lt"/>
              </a:rPr>
              <a:t>03</a:t>
            </a:r>
            <a:endParaRPr lang="zh-CN" altLang="en-US" sz="4000" b="1">
              <a:solidFill>
                <a:schemeClr val="bg1"/>
              </a:solidFill>
              <a:latin typeface="+mj-lt"/>
            </a:endParaRPr>
          </a:p>
        </p:txBody>
      </p:sp>
      <p:sp>
        <p:nvSpPr>
          <p:cNvPr id="18" name="文本框 18">
            <a:extLst>
              <a:ext uri="{FF2B5EF4-FFF2-40B4-BE49-F238E27FC236}">
                <a16:creationId xmlns:a16="http://schemas.microsoft.com/office/drawing/2014/main" id="{3B7084BE-2BCD-48A9-BD75-81134799BD8D}"/>
              </a:ext>
            </a:extLst>
          </p:cNvPr>
          <p:cNvSpPr txBox="1"/>
          <p:nvPr/>
        </p:nvSpPr>
        <p:spPr>
          <a:xfrm>
            <a:off x="7574778" y="2872498"/>
            <a:ext cx="755335" cy="707886"/>
          </a:xfrm>
          <a:prstGeom prst="rect">
            <a:avLst/>
          </a:prstGeom>
          <a:noFill/>
        </p:spPr>
        <p:txBody>
          <a:bodyPr wrap="none" rtlCol="0">
            <a:spAutoFit/>
          </a:bodyPr>
          <a:lstStyle/>
          <a:p>
            <a:pPr algn="ctr"/>
            <a:r>
              <a:rPr lang="en-US" altLang="zh-CN" sz="4000" b="1">
                <a:solidFill>
                  <a:schemeClr val="bg1"/>
                </a:solidFill>
                <a:latin typeface="+mj-lt"/>
              </a:rPr>
              <a:t>04</a:t>
            </a:r>
            <a:endParaRPr lang="zh-CN" altLang="en-US" sz="4000" b="1">
              <a:solidFill>
                <a:schemeClr val="bg1"/>
              </a:solidFill>
              <a:latin typeface="+mj-lt"/>
            </a:endParaRPr>
          </a:p>
        </p:txBody>
      </p:sp>
      <p:sp>
        <p:nvSpPr>
          <p:cNvPr id="19" name="文本框 20">
            <a:extLst>
              <a:ext uri="{FF2B5EF4-FFF2-40B4-BE49-F238E27FC236}">
                <a16:creationId xmlns:a16="http://schemas.microsoft.com/office/drawing/2014/main" id="{4BB903AD-A073-430E-B587-CF1BF0DBFAD0}"/>
              </a:ext>
            </a:extLst>
          </p:cNvPr>
          <p:cNvSpPr txBox="1"/>
          <p:nvPr/>
        </p:nvSpPr>
        <p:spPr>
          <a:xfrm>
            <a:off x="9365098" y="2872498"/>
            <a:ext cx="755335" cy="707886"/>
          </a:xfrm>
          <a:prstGeom prst="rect">
            <a:avLst/>
          </a:prstGeom>
          <a:noFill/>
        </p:spPr>
        <p:txBody>
          <a:bodyPr wrap="none" rtlCol="0">
            <a:spAutoFit/>
          </a:bodyPr>
          <a:lstStyle/>
          <a:p>
            <a:pPr algn="ctr"/>
            <a:r>
              <a:rPr lang="en-US" altLang="zh-CN" sz="4000" b="1">
                <a:solidFill>
                  <a:schemeClr val="bg1"/>
                </a:solidFill>
                <a:latin typeface="+mj-lt"/>
              </a:rPr>
              <a:t>05</a:t>
            </a:r>
            <a:endParaRPr lang="zh-CN" altLang="en-US" sz="4000" b="1">
              <a:solidFill>
                <a:schemeClr val="bg1"/>
              </a:solidFill>
              <a:latin typeface="+mj-lt"/>
            </a:endParaRPr>
          </a:p>
        </p:txBody>
      </p:sp>
      <p:pic>
        <p:nvPicPr>
          <p:cNvPr id="22" name="音訊 21">
            <a:hlinkClick r:id="" action="ppaction://media"/>
            <a:extLst>
              <a:ext uri="{FF2B5EF4-FFF2-40B4-BE49-F238E27FC236}">
                <a16:creationId xmlns:a16="http://schemas.microsoft.com/office/drawing/2014/main" id="{5B66B3FE-CB37-4538-BB46-C0C6B61FB35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655391659"/>
      </p:ext>
    </p:extLst>
  </p:cSld>
  <p:clrMapOvr>
    <a:masterClrMapping/>
  </p:clrMapOvr>
  <mc:AlternateContent xmlns:mc="http://schemas.openxmlformats.org/markup-compatibility/2006" xmlns:p14="http://schemas.microsoft.com/office/powerpoint/2010/main">
    <mc:Choice Requires="p14">
      <p:transition spd="slow" p14:dur="2000" advTm="23112"/>
    </mc:Choice>
    <mc:Fallback xmlns="">
      <p:transition spd="slow" advTm="231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a:extLst>
              <a:ext uri="{FF2B5EF4-FFF2-40B4-BE49-F238E27FC236}">
                <a16:creationId xmlns:a16="http://schemas.microsoft.com/office/drawing/2014/main" id="{B5DC38FB-ECCA-46FA-AF81-E454E60A3B94}"/>
              </a:ext>
            </a:extLst>
          </p:cNvPr>
          <p:cNvPicPr>
            <a:picLocks noChangeAspect="1"/>
          </p:cNvPicPr>
          <p:nvPr/>
        </p:nvPicPr>
        <p:blipFill>
          <a:blip r:embed="rId5"/>
          <a:stretch>
            <a:fillRect/>
          </a:stretch>
        </p:blipFill>
        <p:spPr>
          <a:xfrm>
            <a:off x="8930091" y="1481620"/>
            <a:ext cx="2669069" cy="5182747"/>
          </a:xfrm>
          <a:prstGeom prst="rect">
            <a:avLst/>
          </a:prstGeom>
        </p:spPr>
      </p:pic>
      <p:sp>
        <p:nvSpPr>
          <p:cNvPr id="4" name="投影片編號版面配置區 3">
            <a:extLst>
              <a:ext uri="{FF2B5EF4-FFF2-40B4-BE49-F238E27FC236}">
                <a16:creationId xmlns:a16="http://schemas.microsoft.com/office/drawing/2014/main" id="{C5183A82-9DEB-4EC5-9C61-ADE694674CED}"/>
              </a:ext>
            </a:extLst>
          </p:cNvPr>
          <p:cNvSpPr>
            <a:spLocks noGrp="1"/>
          </p:cNvSpPr>
          <p:nvPr>
            <p:ph type="sldNum" sz="quarter" idx="12"/>
          </p:nvPr>
        </p:nvSpPr>
        <p:spPr/>
        <p:txBody>
          <a:bodyPr/>
          <a:lstStyle/>
          <a:p>
            <a:fld id="{BF8CE765-4F4E-465C-81D9-F9DA65D64035}" type="slidenum">
              <a:rPr lang="zh-TW" altLang="en-US" smtClean="0"/>
              <a:t>20</a:t>
            </a:fld>
            <a:endParaRPr lang="zh-TW" altLang="en-US"/>
          </a:p>
        </p:txBody>
      </p:sp>
      <p:sp>
        <p:nvSpPr>
          <p:cNvPr id="18" name="矩形 17">
            <a:extLst>
              <a:ext uri="{FF2B5EF4-FFF2-40B4-BE49-F238E27FC236}">
                <a16:creationId xmlns:a16="http://schemas.microsoft.com/office/drawing/2014/main" id="{0FB3A394-9020-469D-91F6-68EEA700FA7B}"/>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矩形 18">
            <a:extLst>
              <a:ext uri="{FF2B5EF4-FFF2-40B4-BE49-F238E27FC236}">
                <a16:creationId xmlns:a16="http://schemas.microsoft.com/office/drawing/2014/main" id="{1B3F5A8A-595D-4FB4-87AE-9EABF3549FA3}"/>
              </a:ext>
            </a:extLst>
          </p:cNvPr>
          <p:cNvSpPr/>
          <p:nvPr/>
        </p:nvSpPr>
        <p:spPr>
          <a:xfrm>
            <a:off x="975456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0" name="矩形 19">
            <a:extLst>
              <a:ext uri="{FF2B5EF4-FFF2-40B4-BE49-F238E27FC236}">
                <a16:creationId xmlns:a16="http://schemas.microsoft.com/office/drawing/2014/main" id="{6AFEE53B-00F4-4C28-995D-F23DDC78F376}"/>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矩形 20">
            <a:extLst>
              <a:ext uri="{FF2B5EF4-FFF2-40B4-BE49-F238E27FC236}">
                <a16:creationId xmlns:a16="http://schemas.microsoft.com/office/drawing/2014/main" id="{E90642E8-2512-4DC0-9E3C-EA8FF78F5B36}"/>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22" name="矩形 21">
            <a:extLst>
              <a:ext uri="{FF2B5EF4-FFF2-40B4-BE49-F238E27FC236}">
                <a16:creationId xmlns:a16="http://schemas.microsoft.com/office/drawing/2014/main" id="{06A2820E-A5C8-49A8-A65E-659F8CDDCC27}"/>
              </a:ext>
            </a:extLst>
          </p:cNvPr>
          <p:cNvSpPr/>
          <p:nvPr/>
        </p:nvSpPr>
        <p:spPr>
          <a:xfrm>
            <a:off x="24372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3" name="矩形 22">
            <a:extLst>
              <a:ext uri="{FF2B5EF4-FFF2-40B4-BE49-F238E27FC236}">
                <a16:creationId xmlns:a16="http://schemas.microsoft.com/office/drawing/2014/main" id="{0758C2A2-B485-4FAF-90D6-18FF9EFA4647}"/>
              </a:ext>
            </a:extLst>
          </p:cNvPr>
          <p:cNvSpPr/>
          <p:nvPr/>
        </p:nvSpPr>
        <p:spPr>
          <a:xfrm>
            <a:off x="48744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4" name="矩形 23">
            <a:extLst>
              <a:ext uri="{FF2B5EF4-FFF2-40B4-BE49-F238E27FC236}">
                <a16:creationId xmlns:a16="http://schemas.microsoft.com/office/drawing/2014/main" id="{879D0081-A729-47E8-8E14-ED65864460EF}"/>
              </a:ext>
            </a:extLst>
          </p:cNvPr>
          <p:cNvSpPr/>
          <p:nvPr/>
        </p:nvSpPr>
        <p:spPr>
          <a:xfrm>
            <a:off x="4916544"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C990BE16-83C9-4750-AAB0-6E5B2A2FA773}"/>
              </a:ext>
            </a:extLst>
          </p:cNvPr>
          <p:cNvSpPr/>
          <p:nvPr/>
        </p:nvSpPr>
        <p:spPr>
          <a:xfrm>
            <a:off x="7311600" y="0"/>
            <a:ext cx="2437200" cy="381800"/>
          </a:xfrm>
          <a:prstGeom prst="rect">
            <a:avLst/>
          </a:prstGeom>
          <a:solidFill>
            <a:schemeClr val="tx1">
              <a:lumMod val="75000"/>
              <a:lumOff val="2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6" name="矩形 25">
            <a:extLst>
              <a:ext uri="{FF2B5EF4-FFF2-40B4-BE49-F238E27FC236}">
                <a16:creationId xmlns:a16="http://schemas.microsoft.com/office/drawing/2014/main" id="{371EEEDB-FE8A-46FE-B5DE-83502475004A}"/>
              </a:ext>
            </a:extLst>
          </p:cNvPr>
          <p:cNvSpPr/>
          <p:nvPr/>
        </p:nvSpPr>
        <p:spPr>
          <a:xfrm>
            <a:off x="7408657" y="33290"/>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DE395EB8-7179-4B43-99D4-156E65A700AC}"/>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28" name="矩形 27">
            <a:extLst>
              <a:ext uri="{FF2B5EF4-FFF2-40B4-BE49-F238E27FC236}">
                <a16:creationId xmlns:a16="http://schemas.microsoft.com/office/drawing/2014/main" id="{93D8981B-AF20-4DC7-ABF8-10F9897107C3}"/>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sp>
        <p:nvSpPr>
          <p:cNvPr id="32" name="矩形 31">
            <a:extLst>
              <a:ext uri="{FF2B5EF4-FFF2-40B4-BE49-F238E27FC236}">
                <a16:creationId xmlns:a16="http://schemas.microsoft.com/office/drawing/2014/main" id="{EA91DF7A-E2E6-40A8-8A78-04372BAF6123}"/>
              </a:ext>
            </a:extLst>
          </p:cNvPr>
          <p:cNvSpPr/>
          <p:nvPr/>
        </p:nvSpPr>
        <p:spPr>
          <a:xfrm>
            <a:off x="399716" y="594739"/>
            <a:ext cx="1165704"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A. Baseline</a:t>
            </a:r>
          </a:p>
        </p:txBody>
      </p:sp>
      <p:sp>
        <p:nvSpPr>
          <p:cNvPr id="15" name="內容版面配置區 4">
            <a:extLst>
              <a:ext uri="{FF2B5EF4-FFF2-40B4-BE49-F238E27FC236}">
                <a16:creationId xmlns:a16="http://schemas.microsoft.com/office/drawing/2014/main" id="{E4CBB569-1770-425C-9AB9-0EB3EDFDD287}"/>
              </a:ext>
            </a:extLst>
          </p:cNvPr>
          <p:cNvSpPr txBox="1">
            <a:spLocks/>
          </p:cNvSpPr>
          <p:nvPr/>
        </p:nvSpPr>
        <p:spPr>
          <a:xfrm>
            <a:off x="395852" y="1146232"/>
            <a:ext cx="10972800" cy="1215491"/>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1pPr>
            <a:lvl2pPr marL="742950" indent="-28575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3pPr>
            <a:lvl4pPr marL="1600200" indent="-22860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4pPr>
            <a:lvl5pPr marL="2057400" indent="-22860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nSpc>
                <a:spcPct val="90000"/>
              </a:lnSpc>
              <a:spcBef>
                <a:spcPts val="1000"/>
              </a:spcBef>
            </a:pPr>
            <a:r>
              <a:rPr lang="en-US" altLang="zh-TW" sz="1900" dirty="0">
                <a:latin typeface="Times New Roman" panose="02020603050405020304" pitchFamily="18" charset="0"/>
                <a:ea typeface="標楷體" panose="03000509000000000000" pitchFamily="65" charset="-120"/>
                <a:cs typeface="Times New Roman" panose="02020603050405020304" pitchFamily="18" charset="0"/>
              </a:rPr>
              <a:t>Data : </a:t>
            </a:r>
            <a:r>
              <a:rPr lang="zh-TW" altLang="en-US" sz="1900" dirty="0">
                <a:latin typeface="Times New Roman" panose="02020603050405020304" pitchFamily="18" charset="0"/>
                <a:ea typeface="標楷體" panose="03000509000000000000" pitchFamily="65" charset="-120"/>
                <a:cs typeface="Times New Roman" panose="02020603050405020304" pitchFamily="18" charset="0"/>
              </a:rPr>
              <a:t>僅做</a:t>
            </a:r>
            <a:r>
              <a:rPr lang="en-US" altLang="zh-TW" sz="1900" dirty="0">
                <a:latin typeface="Times New Roman" panose="02020603050405020304" pitchFamily="18" charset="0"/>
                <a:ea typeface="標楷體" panose="03000509000000000000" pitchFamily="65" charset="-120"/>
                <a:cs typeface="Times New Roman" panose="02020603050405020304" pitchFamily="18" charset="0"/>
              </a:rPr>
              <a:t>oversampling</a:t>
            </a:r>
            <a:r>
              <a:rPr lang="zh-TW" altLang="en-US" sz="1900" dirty="0">
                <a:latin typeface="Times New Roman" panose="02020603050405020304" pitchFamily="18" charset="0"/>
                <a:ea typeface="標楷體" panose="03000509000000000000" pitchFamily="65" charset="-120"/>
                <a:cs typeface="Times New Roman" panose="02020603050405020304" pitchFamily="18" charset="0"/>
              </a:rPr>
              <a:t>及</a:t>
            </a:r>
            <a:r>
              <a:rPr lang="en-US" altLang="zh-TW" sz="1900" dirty="0" err="1">
                <a:latin typeface="Times New Roman" panose="02020603050405020304" pitchFamily="18" charset="0"/>
                <a:ea typeface="標楷體" panose="03000509000000000000" pitchFamily="65" charset="-120"/>
                <a:cs typeface="Times New Roman" panose="02020603050405020304" pitchFamily="18" charset="0"/>
              </a:rPr>
              <a:t>target_encoding</a:t>
            </a:r>
            <a:r>
              <a:rPr lang="zh-TW" altLang="en-US" sz="1900" dirty="0">
                <a:latin typeface="Times New Roman" panose="02020603050405020304" pitchFamily="18" charset="0"/>
                <a:ea typeface="標楷體" panose="03000509000000000000" pitchFamily="65" charset="-120"/>
                <a:cs typeface="Times New Roman" panose="02020603050405020304" pitchFamily="18" charset="0"/>
              </a:rPr>
              <a:t>、未進行特徵工程</a:t>
            </a:r>
            <a:endParaRPr lang="en-US" altLang="zh-TW" sz="1900" dirty="0">
              <a:latin typeface="Times New Roman" panose="02020603050405020304" pitchFamily="18" charset="0"/>
              <a:ea typeface="標楷體" panose="03000509000000000000" pitchFamily="65" charset="-120"/>
              <a:cs typeface="Times New Roman" panose="02020603050405020304" pitchFamily="18" charset="0"/>
            </a:endParaRPr>
          </a:p>
          <a:p>
            <a:pPr>
              <a:lnSpc>
                <a:spcPct val="90000"/>
              </a:lnSpc>
              <a:spcBef>
                <a:spcPts val="1000"/>
              </a:spcBef>
            </a:pPr>
            <a:r>
              <a:rPr lang="en-US" altLang="zh-TW" sz="1900" dirty="0">
                <a:latin typeface="Times New Roman" panose="02020603050405020304" pitchFamily="18" charset="0"/>
                <a:ea typeface="標楷體" panose="03000509000000000000" pitchFamily="65" charset="-120"/>
                <a:cs typeface="Times New Roman" panose="02020603050405020304" pitchFamily="18" charset="0"/>
              </a:rPr>
              <a:t>Model : </a:t>
            </a:r>
            <a:r>
              <a:rPr lang="en-US" altLang="zh-TW" sz="1900" dirty="0" err="1">
                <a:latin typeface="Times New Roman" panose="02020603050405020304" pitchFamily="18" charset="0"/>
                <a:ea typeface="標楷體" panose="03000509000000000000" pitchFamily="65" charset="-120"/>
                <a:cs typeface="Times New Roman" panose="02020603050405020304" pitchFamily="18" charset="0"/>
              </a:rPr>
              <a:t>DecisionTree</a:t>
            </a:r>
            <a:r>
              <a:rPr lang="zh-TW" altLang="en-US" sz="1900" dirty="0">
                <a:latin typeface="Times New Roman" panose="02020603050405020304" pitchFamily="18" charset="0"/>
                <a:ea typeface="標楷體" panose="03000509000000000000" pitchFamily="65" charset="-120"/>
                <a:cs typeface="Times New Roman" panose="02020603050405020304" pitchFamily="18" charset="0"/>
              </a:rPr>
              <a:t>、僅調整</a:t>
            </a:r>
            <a:r>
              <a:rPr lang="en-US" altLang="zh-TW" sz="1900" dirty="0" err="1">
                <a:latin typeface="Times New Roman" panose="02020603050405020304" pitchFamily="18" charset="0"/>
                <a:ea typeface="標楷體" panose="03000509000000000000" pitchFamily="65" charset="-120"/>
                <a:cs typeface="Times New Roman" panose="02020603050405020304" pitchFamily="18" charset="0"/>
              </a:rPr>
              <a:t>max_depth</a:t>
            </a:r>
            <a:endParaRPr lang="en-US" altLang="zh-TW" sz="1900" dirty="0">
              <a:latin typeface="Times New Roman" panose="02020603050405020304" pitchFamily="18" charset="0"/>
              <a:ea typeface="標楷體" panose="03000509000000000000" pitchFamily="65" charset="-120"/>
              <a:cs typeface="Times New Roman" panose="02020603050405020304" pitchFamily="18" charset="0"/>
            </a:endParaRPr>
          </a:p>
          <a:p>
            <a:pPr>
              <a:lnSpc>
                <a:spcPct val="90000"/>
              </a:lnSpc>
              <a:spcBef>
                <a:spcPts val="1000"/>
              </a:spcBef>
            </a:pPr>
            <a:r>
              <a:rPr lang="zh-TW" altLang="en-US" sz="1900" dirty="0">
                <a:latin typeface="Times New Roman" panose="02020603050405020304" pitchFamily="18" charset="0"/>
                <a:ea typeface="標楷體" panose="03000509000000000000" pitchFamily="65" charset="-120"/>
                <a:cs typeface="Times New Roman" panose="02020603050405020304" pitchFamily="18" charset="0"/>
              </a:rPr>
              <a:t>程式碼：</a:t>
            </a:r>
            <a:r>
              <a:rPr lang="en-US" altLang="zh-TW" sz="1900"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step3_Training-baseline.ipynb</a:t>
            </a:r>
          </a:p>
        </p:txBody>
      </p:sp>
      <p:pic>
        <p:nvPicPr>
          <p:cNvPr id="3" name="圖片 2">
            <a:extLst>
              <a:ext uri="{FF2B5EF4-FFF2-40B4-BE49-F238E27FC236}">
                <a16:creationId xmlns:a16="http://schemas.microsoft.com/office/drawing/2014/main" id="{D41BEBB3-B3E7-4A54-AAF1-7D640592BEC5}"/>
              </a:ext>
            </a:extLst>
          </p:cNvPr>
          <p:cNvPicPr>
            <a:picLocks noChangeAspect="1"/>
          </p:cNvPicPr>
          <p:nvPr/>
        </p:nvPicPr>
        <p:blipFill>
          <a:blip r:embed="rId6"/>
          <a:stretch>
            <a:fillRect/>
          </a:stretch>
        </p:blipFill>
        <p:spPr>
          <a:xfrm>
            <a:off x="1757342" y="2772285"/>
            <a:ext cx="6048672" cy="2190856"/>
          </a:xfrm>
          <a:prstGeom prst="rect">
            <a:avLst/>
          </a:prstGeom>
        </p:spPr>
      </p:pic>
      <p:pic>
        <p:nvPicPr>
          <p:cNvPr id="5" name="圖片 4">
            <a:extLst>
              <a:ext uri="{FF2B5EF4-FFF2-40B4-BE49-F238E27FC236}">
                <a16:creationId xmlns:a16="http://schemas.microsoft.com/office/drawing/2014/main" id="{9826C680-D912-44A9-9772-217E5A5E6C08}"/>
              </a:ext>
            </a:extLst>
          </p:cNvPr>
          <p:cNvPicPr>
            <a:picLocks noChangeAspect="1"/>
          </p:cNvPicPr>
          <p:nvPr/>
        </p:nvPicPr>
        <p:blipFill>
          <a:blip r:embed="rId7"/>
          <a:stretch>
            <a:fillRect/>
          </a:stretch>
        </p:blipFill>
        <p:spPr>
          <a:xfrm>
            <a:off x="2207568" y="5041522"/>
            <a:ext cx="4530835" cy="1622845"/>
          </a:xfrm>
          <a:prstGeom prst="rect">
            <a:avLst/>
          </a:prstGeom>
        </p:spPr>
      </p:pic>
      <p:pic>
        <p:nvPicPr>
          <p:cNvPr id="13" name="音訊 12">
            <a:hlinkClick r:id="" action="ppaction://media"/>
            <a:extLst>
              <a:ext uri="{FF2B5EF4-FFF2-40B4-BE49-F238E27FC236}">
                <a16:creationId xmlns:a16="http://schemas.microsoft.com/office/drawing/2014/main" id="{0A24930B-87D3-4F8B-B71A-8809469E3EDD}"/>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24082344"/>
      </p:ext>
    </p:extLst>
  </p:cSld>
  <p:clrMapOvr>
    <a:masterClrMapping/>
  </p:clrMapOvr>
  <mc:AlternateContent xmlns:mc="http://schemas.openxmlformats.org/markup-compatibility/2006" xmlns:p14="http://schemas.microsoft.com/office/powerpoint/2010/main">
    <mc:Choice Requires="p14">
      <p:transition spd="slow" p14:dur="2000" advTm="33344"/>
    </mc:Choice>
    <mc:Fallback xmlns="">
      <p:transition spd="slow" advTm="333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5183A82-9DEB-4EC5-9C61-ADE694674CED}"/>
              </a:ext>
            </a:extLst>
          </p:cNvPr>
          <p:cNvSpPr>
            <a:spLocks noGrp="1"/>
          </p:cNvSpPr>
          <p:nvPr>
            <p:ph type="sldNum" sz="quarter" idx="12"/>
          </p:nvPr>
        </p:nvSpPr>
        <p:spPr/>
        <p:txBody>
          <a:bodyPr/>
          <a:lstStyle/>
          <a:p>
            <a:fld id="{BF8CE765-4F4E-465C-81D9-F9DA65D64035}" type="slidenum">
              <a:rPr lang="zh-TW" altLang="en-US" smtClean="0"/>
              <a:t>21</a:t>
            </a:fld>
            <a:endParaRPr lang="zh-TW" altLang="en-US"/>
          </a:p>
        </p:txBody>
      </p:sp>
      <p:sp>
        <p:nvSpPr>
          <p:cNvPr id="18" name="矩形 17">
            <a:extLst>
              <a:ext uri="{FF2B5EF4-FFF2-40B4-BE49-F238E27FC236}">
                <a16:creationId xmlns:a16="http://schemas.microsoft.com/office/drawing/2014/main" id="{0FB3A394-9020-469D-91F6-68EEA700FA7B}"/>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矩形 18">
            <a:extLst>
              <a:ext uri="{FF2B5EF4-FFF2-40B4-BE49-F238E27FC236}">
                <a16:creationId xmlns:a16="http://schemas.microsoft.com/office/drawing/2014/main" id="{1B3F5A8A-595D-4FB4-87AE-9EABF3549FA3}"/>
              </a:ext>
            </a:extLst>
          </p:cNvPr>
          <p:cNvSpPr/>
          <p:nvPr/>
        </p:nvSpPr>
        <p:spPr>
          <a:xfrm>
            <a:off x="975456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0" name="矩形 19">
            <a:extLst>
              <a:ext uri="{FF2B5EF4-FFF2-40B4-BE49-F238E27FC236}">
                <a16:creationId xmlns:a16="http://schemas.microsoft.com/office/drawing/2014/main" id="{6AFEE53B-00F4-4C28-995D-F23DDC78F376}"/>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矩形 20">
            <a:extLst>
              <a:ext uri="{FF2B5EF4-FFF2-40B4-BE49-F238E27FC236}">
                <a16:creationId xmlns:a16="http://schemas.microsoft.com/office/drawing/2014/main" id="{E90642E8-2512-4DC0-9E3C-EA8FF78F5B36}"/>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22" name="矩形 21">
            <a:extLst>
              <a:ext uri="{FF2B5EF4-FFF2-40B4-BE49-F238E27FC236}">
                <a16:creationId xmlns:a16="http://schemas.microsoft.com/office/drawing/2014/main" id="{06A2820E-A5C8-49A8-A65E-659F8CDDCC27}"/>
              </a:ext>
            </a:extLst>
          </p:cNvPr>
          <p:cNvSpPr/>
          <p:nvPr/>
        </p:nvSpPr>
        <p:spPr>
          <a:xfrm>
            <a:off x="24372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3" name="矩形 22">
            <a:extLst>
              <a:ext uri="{FF2B5EF4-FFF2-40B4-BE49-F238E27FC236}">
                <a16:creationId xmlns:a16="http://schemas.microsoft.com/office/drawing/2014/main" id="{0758C2A2-B485-4FAF-90D6-18FF9EFA4647}"/>
              </a:ext>
            </a:extLst>
          </p:cNvPr>
          <p:cNvSpPr/>
          <p:nvPr/>
        </p:nvSpPr>
        <p:spPr>
          <a:xfrm>
            <a:off x="48744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4" name="矩形 23">
            <a:extLst>
              <a:ext uri="{FF2B5EF4-FFF2-40B4-BE49-F238E27FC236}">
                <a16:creationId xmlns:a16="http://schemas.microsoft.com/office/drawing/2014/main" id="{879D0081-A729-47E8-8E14-ED65864460EF}"/>
              </a:ext>
            </a:extLst>
          </p:cNvPr>
          <p:cNvSpPr/>
          <p:nvPr/>
        </p:nvSpPr>
        <p:spPr>
          <a:xfrm>
            <a:off x="4916544"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C990BE16-83C9-4750-AAB0-6E5B2A2FA773}"/>
              </a:ext>
            </a:extLst>
          </p:cNvPr>
          <p:cNvSpPr/>
          <p:nvPr/>
        </p:nvSpPr>
        <p:spPr>
          <a:xfrm>
            <a:off x="7311600" y="0"/>
            <a:ext cx="2437200" cy="381800"/>
          </a:xfrm>
          <a:prstGeom prst="rect">
            <a:avLst/>
          </a:prstGeom>
          <a:solidFill>
            <a:schemeClr val="tx1">
              <a:lumMod val="75000"/>
              <a:lumOff val="2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6" name="矩形 25">
            <a:extLst>
              <a:ext uri="{FF2B5EF4-FFF2-40B4-BE49-F238E27FC236}">
                <a16:creationId xmlns:a16="http://schemas.microsoft.com/office/drawing/2014/main" id="{371EEEDB-FE8A-46FE-B5DE-83502475004A}"/>
              </a:ext>
            </a:extLst>
          </p:cNvPr>
          <p:cNvSpPr/>
          <p:nvPr/>
        </p:nvSpPr>
        <p:spPr>
          <a:xfrm>
            <a:off x="7408657" y="33290"/>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DE395EB8-7179-4B43-99D4-156E65A700AC}"/>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28" name="矩形 27">
            <a:extLst>
              <a:ext uri="{FF2B5EF4-FFF2-40B4-BE49-F238E27FC236}">
                <a16:creationId xmlns:a16="http://schemas.microsoft.com/office/drawing/2014/main" id="{93D8981B-AF20-4DC7-ABF8-10F9897107C3}"/>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sp>
        <p:nvSpPr>
          <p:cNvPr id="32" name="矩形 31">
            <a:extLst>
              <a:ext uri="{FF2B5EF4-FFF2-40B4-BE49-F238E27FC236}">
                <a16:creationId xmlns:a16="http://schemas.microsoft.com/office/drawing/2014/main" id="{EA91DF7A-E2E6-40A8-8A78-04372BAF6123}"/>
              </a:ext>
            </a:extLst>
          </p:cNvPr>
          <p:cNvSpPr/>
          <p:nvPr/>
        </p:nvSpPr>
        <p:spPr>
          <a:xfrm>
            <a:off x="399716" y="594739"/>
            <a:ext cx="3196709"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B. </a:t>
            </a:r>
            <a:r>
              <a:rPr lang="en-US" altLang="zh-TW" sz="1600" b="1" kern="100" dirty="0" err="1">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DecisionTreeClassifier</a:t>
            </a:r>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 Training</a:t>
            </a:r>
          </a:p>
        </p:txBody>
      </p:sp>
      <p:pic>
        <p:nvPicPr>
          <p:cNvPr id="2" name="圖片 1">
            <a:extLst>
              <a:ext uri="{FF2B5EF4-FFF2-40B4-BE49-F238E27FC236}">
                <a16:creationId xmlns:a16="http://schemas.microsoft.com/office/drawing/2014/main" id="{B16513A2-C715-44FA-AA99-EBEB2E99DD20}"/>
              </a:ext>
            </a:extLst>
          </p:cNvPr>
          <p:cNvPicPr>
            <a:picLocks noChangeAspect="1"/>
          </p:cNvPicPr>
          <p:nvPr/>
        </p:nvPicPr>
        <p:blipFill>
          <a:blip r:embed="rId5"/>
          <a:stretch>
            <a:fillRect/>
          </a:stretch>
        </p:blipFill>
        <p:spPr>
          <a:xfrm>
            <a:off x="427811" y="1196752"/>
            <a:ext cx="6792732" cy="1990544"/>
          </a:xfrm>
          <a:prstGeom prst="rect">
            <a:avLst/>
          </a:prstGeom>
        </p:spPr>
      </p:pic>
      <p:sp>
        <p:nvSpPr>
          <p:cNvPr id="3" name="文字方塊 2">
            <a:extLst>
              <a:ext uri="{FF2B5EF4-FFF2-40B4-BE49-F238E27FC236}">
                <a16:creationId xmlns:a16="http://schemas.microsoft.com/office/drawing/2014/main" id="{1D699559-0206-478B-9B34-286AF8AC292A}"/>
              </a:ext>
            </a:extLst>
          </p:cNvPr>
          <p:cNvSpPr txBox="1"/>
          <p:nvPr/>
        </p:nvSpPr>
        <p:spPr>
          <a:xfrm>
            <a:off x="7220543" y="5890046"/>
            <a:ext cx="4750018" cy="923330"/>
          </a:xfrm>
          <a:prstGeom prst="rect">
            <a:avLst/>
          </a:prstGeom>
          <a:noFill/>
        </p:spPr>
        <p:txBody>
          <a:bodyPr wrap="none" rtlCol="0">
            <a:spAutoFit/>
          </a:bodyPr>
          <a:lstStyle/>
          <a:p>
            <a:r>
              <a:rPr lang="en-US" dirty="0"/>
              <a:t>Ref : </a:t>
            </a:r>
            <a:r>
              <a:rPr lang="zh-TW" altLang="en-US" dirty="0"/>
              <a:t>管道模型</a:t>
            </a:r>
            <a:r>
              <a:rPr lang="en-US" dirty="0" err="1"/>
              <a:t>Pipeline《Python</a:t>
            </a:r>
            <a:r>
              <a:rPr lang="zh-TW" altLang="en-US" dirty="0"/>
              <a:t>機器學習</a:t>
            </a:r>
            <a:r>
              <a:rPr lang="en-US" altLang="zh-TW" dirty="0"/>
              <a:t>》</a:t>
            </a:r>
            <a:br>
              <a:rPr lang="zh-TW" altLang="en-US" dirty="0"/>
            </a:br>
            <a:br>
              <a:rPr lang="zh-TW" altLang="en-US" dirty="0"/>
            </a:br>
            <a:r>
              <a:rPr lang="zh-TW" altLang="en-US" dirty="0"/>
              <a:t>原文網址：</a:t>
            </a:r>
            <a:r>
              <a:rPr lang="en-US" dirty="0">
                <a:hlinkClick r:id="rId6"/>
              </a:rPr>
              <a:t>https://kknews.cc/code/6bnvre3.html</a:t>
            </a:r>
            <a:endParaRPr lang="en-US" dirty="0"/>
          </a:p>
        </p:txBody>
      </p:sp>
      <p:pic>
        <p:nvPicPr>
          <p:cNvPr id="8" name="音訊 7">
            <a:hlinkClick r:id="" action="ppaction://media"/>
            <a:extLst>
              <a:ext uri="{FF2B5EF4-FFF2-40B4-BE49-F238E27FC236}">
                <a16:creationId xmlns:a16="http://schemas.microsoft.com/office/drawing/2014/main" id="{C764F299-55F5-4D85-811A-E61C8419430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46111844"/>
      </p:ext>
    </p:extLst>
  </p:cSld>
  <p:clrMapOvr>
    <a:masterClrMapping/>
  </p:clrMapOvr>
  <mc:AlternateContent xmlns:mc="http://schemas.openxmlformats.org/markup-compatibility/2006" xmlns:p14="http://schemas.microsoft.com/office/powerpoint/2010/main">
    <mc:Choice Requires="p14">
      <p:transition spd="slow" p14:dur="2000" advTm="19522"/>
    </mc:Choice>
    <mc:Fallback xmlns="">
      <p:transition spd="slow" advTm="195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5183A82-9DEB-4EC5-9C61-ADE694674CED}"/>
              </a:ext>
            </a:extLst>
          </p:cNvPr>
          <p:cNvSpPr>
            <a:spLocks noGrp="1"/>
          </p:cNvSpPr>
          <p:nvPr>
            <p:ph type="sldNum" sz="quarter" idx="12"/>
          </p:nvPr>
        </p:nvSpPr>
        <p:spPr/>
        <p:txBody>
          <a:bodyPr/>
          <a:lstStyle/>
          <a:p>
            <a:fld id="{BF8CE765-4F4E-465C-81D9-F9DA65D64035}" type="slidenum">
              <a:rPr lang="zh-TW" altLang="en-US" smtClean="0"/>
              <a:t>22</a:t>
            </a:fld>
            <a:endParaRPr lang="zh-TW" altLang="en-US"/>
          </a:p>
        </p:txBody>
      </p:sp>
      <p:sp>
        <p:nvSpPr>
          <p:cNvPr id="18" name="矩形 17">
            <a:extLst>
              <a:ext uri="{FF2B5EF4-FFF2-40B4-BE49-F238E27FC236}">
                <a16:creationId xmlns:a16="http://schemas.microsoft.com/office/drawing/2014/main" id="{0FB3A394-9020-469D-91F6-68EEA700FA7B}"/>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矩形 18">
            <a:extLst>
              <a:ext uri="{FF2B5EF4-FFF2-40B4-BE49-F238E27FC236}">
                <a16:creationId xmlns:a16="http://schemas.microsoft.com/office/drawing/2014/main" id="{1B3F5A8A-595D-4FB4-87AE-9EABF3549FA3}"/>
              </a:ext>
            </a:extLst>
          </p:cNvPr>
          <p:cNvSpPr/>
          <p:nvPr/>
        </p:nvSpPr>
        <p:spPr>
          <a:xfrm>
            <a:off x="975456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0" name="矩形 19">
            <a:extLst>
              <a:ext uri="{FF2B5EF4-FFF2-40B4-BE49-F238E27FC236}">
                <a16:creationId xmlns:a16="http://schemas.microsoft.com/office/drawing/2014/main" id="{6AFEE53B-00F4-4C28-995D-F23DDC78F376}"/>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矩形 20">
            <a:extLst>
              <a:ext uri="{FF2B5EF4-FFF2-40B4-BE49-F238E27FC236}">
                <a16:creationId xmlns:a16="http://schemas.microsoft.com/office/drawing/2014/main" id="{E90642E8-2512-4DC0-9E3C-EA8FF78F5B36}"/>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22" name="矩形 21">
            <a:extLst>
              <a:ext uri="{FF2B5EF4-FFF2-40B4-BE49-F238E27FC236}">
                <a16:creationId xmlns:a16="http://schemas.microsoft.com/office/drawing/2014/main" id="{06A2820E-A5C8-49A8-A65E-659F8CDDCC27}"/>
              </a:ext>
            </a:extLst>
          </p:cNvPr>
          <p:cNvSpPr/>
          <p:nvPr/>
        </p:nvSpPr>
        <p:spPr>
          <a:xfrm>
            <a:off x="24372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3" name="矩形 22">
            <a:extLst>
              <a:ext uri="{FF2B5EF4-FFF2-40B4-BE49-F238E27FC236}">
                <a16:creationId xmlns:a16="http://schemas.microsoft.com/office/drawing/2014/main" id="{0758C2A2-B485-4FAF-90D6-18FF9EFA4647}"/>
              </a:ext>
            </a:extLst>
          </p:cNvPr>
          <p:cNvSpPr/>
          <p:nvPr/>
        </p:nvSpPr>
        <p:spPr>
          <a:xfrm>
            <a:off x="48744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4" name="矩形 23">
            <a:extLst>
              <a:ext uri="{FF2B5EF4-FFF2-40B4-BE49-F238E27FC236}">
                <a16:creationId xmlns:a16="http://schemas.microsoft.com/office/drawing/2014/main" id="{879D0081-A729-47E8-8E14-ED65864460EF}"/>
              </a:ext>
            </a:extLst>
          </p:cNvPr>
          <p:cNvSpPr/>
          <p:nvPr/>
        </p:nvSpPr>
        <p:spPr>
          <a:xfrm>
            <a:off x="4916544"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C990BE16-83C9-4750-AAB0-6E5B2A2FA773}"/>
              </a:ext>
            </a:extLst>
          </p:cNvPr>
          <p:cNvSpPr/>
          <p:nvPr/>
        </p:nvSpPr>
        <p:spPr>
          <a:xfrm>
            <a:off x="7311600" y="0"/>
            <a:ext cx="2437200" cy="381800"/>
          </a:xfrm>
          <a:prstGeom prst="rect">
            <a:avLst/>
          </a:prstGeom>
          <a:solidFill>
            <a:schemeClr val="tx1">
              <a:lumMod val="75000"/>
              <a:lumOff val="2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6" name="矩形 25">
            <a:extLst>
              <a:ext uri="{FF2B5EF4-FFF2-40B4-BE49-F238E27FC236}">
                <a16:creationId xmlns:a16="http://schemas.microsoft.com/office/drawing/2014/main" id="{371EEEDB-FE8A-46FE-B5DE-83502475004A}"/>
              </a:ext>
            </a:extLst>
          </p:cNvPr>
          <p:cNvSpPr/>
          <p:nvPr/>
        </p:nvSpPr>
        <p:spPr>
          <a:xfrm>
            <a:off x="7408657" y="33290"/>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DE395EB8-7179-4B43-99D4-156E65A700AC}"/>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28" name="矩形 27">
            <a:extLst>
              <a:ext uri="{FF2B5EF4-FFF2-40B4-BE49-F238E27FC236}">
                <a16:creationId xmlns:a16="http://schemas.microsoft.com/office/drawing/2014/main" id="{93D8981B-AF20-4DC7-ABF8-10F9897107C3}"/>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sp>
        <p:nvSpPr>
          <p:cNvPr id="32" name="矩形 31">
            <a:extLst>
              <a:ext uri="{FF2B5EF4-FFF2-40B4-BE49-F238E27FC236}">
                <a16:creationId xmlns:a16="http://schemas.microsoft.com/office/drawing/2014/main" id="{EA91DF7A-E2E6-40A8-8A78-04372BAF6123}"/>
              </a:ext>
            </a:extLst>
          </p:cNvPr>
          <p:cNvSpPr/>
          <p:nvPr/>
        </p:nvSpPr>
        <p:spPr>
          <a:xfrm>
            <a:off x="399716" y="594739"/>
            <a:ext cx="3196709"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B. </a:t>
            </a:r>
            <a:r>
              <a:rPr lang="en-US" altLang="zh-TW" sz="1600" b="1" kern="100" dirty="0" err="1">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DecisionTreeClassifier</a:t>
            </a:r>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 Training</a:t>
            </a:r>
          </a:p>
        </p:txBody>
      </p:sp>
      <p:pic>
        <p:nvPicPr>
          <p:cNvPr id="5" name="圖片 4">
            <a:extLst>
              <a:ext uri="{FF2B5EF4-FFF2-40B4-BE49-F238E27FC236}">
                <a16:creationId xmlns:a16="http://schemas.microsoft.com/office/drawing/2014/main" id="{7AF0D917-1BDE-4C17-AC23-90C26856BBC7}"/>
              </a:ext>
            </a:extLst>
          </p:cNvPr>
          <p:cNvPicPr>
            <a:picLocks noChangeAspect="1"/>
          </p:cNvPicPr>
          <p:nvPr/>
        </p:nvPicPr>
        <p:blipFill>
          <a:blip r:embed="rId5"/>
          <a:stretch>
            <a:fillRect/>
          </a:stretch>
        </p:blipFill>
        <p:spPr>
          <a:xfrm>
            <a:off x="551346" y="1340768"/>
            <a:ext cx="9161310" cy="2829066"/>
          </a:xfrm>
          <a:prstGeom prst="rect">
            <a:avLst/>
          </a:prstGeom>
        </p:spPr>
      </p:pic>
      <p:pic>
        <p:nvPicPr>
          <p:cNvPr id="6" name="圖片 5">
            <a:extLst>
              <a:ext uri="{FF2B5EF4-FFF2-40B4-BE49-F238E27FC236}">
                <a16:creationId xmlns:a16="http://schemas.microsoft.com/office/drawing/2014/main" id="{58242B22-1243-43D1-ABDA-57BC8B2CD72D}"/>
              </a:ext>
            </a:extLst>
          </p:cNvPr>
          <p:cNvPicPr>
            <a:picLocks noChangeAspect="1"/>
          </p:cNvPicPr>
          <p:nvPr/>
        </p:nvPicPr>
        <p:blipFill>
          <a:blip r:embed="rId6"/>
          <a:stretch>
            <a:fillRect/>
          </a:stretch>
        </p:blipFill>
        <p:spPr>
          <a:xfrm>
            <a:off x="623392" y="4264651"/>
            <a:ext cx="8568952" cy="1813179"/>
          </a:xfrm>
          <a:prstGeom prst="rect">
            <a:avLst/>
          </a:prstGeom>
        </p:spPr>
      </p:pic>
      <p:pic>
        <p:nvPicPr>
          <p:cNvPr id="10" name="音訊 9">
            <a:hlinkClick r:id="" action="ppaction://media"/>
            <a:extLst>
              <a:ext uri="{FF2B5EF4-FFF2-40B4-BE49-F238E27FC236}">
                <a16:creationId xmlns:a16="http://schemas.microsoft.com/office/drawing/2014/main" id="{EE348A52-C2FB-491D-9ABD-95B6D811F76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743653906"/>
      </p:ext>
    </p:extLst>
  </p:cSld>
  <p:clrMapOvr>
    <a:masterClrMapping/>
  </p:clrMapOvr>
  <mc:AlternateContent xmlns:mc="http://schemas.openxmlformats.org/markup-compatibility/2006" xmlns:p14="http://schemas.microsoft.com/office/powerpoint/2010/main">
    <mc:Choice Requires="p14">
      <p:transition spd="slow" p14:dur="2000" advTm="18140"/>
    </mc:Choice>
    <mc:Fallback xmlns="">
      <p:transition spd="slow" advTm="181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5183A82-9DEB-4EC5-9C61-ADE694674CED}"/>
              </a:ext>
            </a:extLst>
          </p:cNvPr>
          <p:cNvSpPr>
            <a:spLocks noGrp="1"/>
          </p:cNvSpPr>
          <p:nvPr>
            <p:ph type="sldNum" sz="quarter" idx="12"/>
          </p:nvPr>
        </p:nvSpPr>
        <p:spPr/>
        <p:txBody>
          <a:bodyPr/>
          <a:lstStyle/>
          <a:p>
            <a:fld id="{BF8CE765-4F4E-465C-81D9-F9DA65D64035}" type="slidenum">
              <a:rPr lang="zh-TW" altLang="en-US" smtClean="0"/>
              <a:t>23</a:t>
            </a:fld>
            <a:endParaRPr lang="zh-TW" altLang="en-US"/>
          </a:p>
        </p:txBody>
      </p:sp>
      <p:sp>
        <p:nvSpPr>
          <p:cNvPr id="18" name="矩形 17">
            <a:extLst>
              <a:ext uri="{FF2B5EF4-FFF2-40B4-BE49-F238E27FC236}">
                <a16:creationId xmlns:a16="http://schemas.microsoft.com/office/drawing/2014/main" id="{0FB3A394-9020-469D-91F6-68EEA700FA7B}"/>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矩形 18">
            <a:extLst>
              <a:ext uri="{FF2B5EF4-FFF2-40B4-BE49-F238E27FC236}">
                <a16:creationId xmlns:a16="http://schemas.microsoft.com/office/drawing/2014/main" id="{1B3F5A8A-595D-4FB4-87AE-9EABF3549FA3}"/>
              </a:ext>
            </a:extLst>
          </p:cNvPr>
          <p:cNvSpPr/>
          <p:nvPr/>
        </p:nvSpPr>
        <p:spPr>
          <a:xfrm>
            <a:off x="975456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0" name="矩形 19">
            <a:extLst>
              <a:ext uri="{FF2B5EF4-FFF2-40B4-BE49-F238E27FC236}">
                <a16:creationId xmlns:a16="http://schemas.microsoft.com/office/drawing/2014/main" id="{6AFEE53B-00F4-4C28-995D-F23DDC78F376}"/>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矩形 20">
            <a:extLst>
              <a:ext uri="{FF2B5EF4-FFF2-40B4-BE49-F238E27FC236}">
                <a16:creationId xmlns:a16="http://schemas.microsoft.com/office/drawing/2014/main" id="{E90642E8-2512-4DC0-9E3C-EA8FF78F5B36}"/>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22" name="矩形 21">
            <a:extLst>
              <a:ext uri="{FF2B5EF4-FFF2-40B4-BE49-F238E27FC236}">
                <a16:creationId xmlns:a16="http://schemas.microsoft.com/office/drawing/2014/main" id="{06A2820E-A5C8-49A8-A65E-659F8CDDCC27}"/>
              </a:ext>
            </a:extLst>
          </p:cNvPr>
          <p:cNvSpPr/>
          <p:nvPr/>
        </p:nvSpPr>
        <p:spPr>
          <a:xfrm>
            <a:off x="24372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3" name="矩形 22">
            <a:extLst>
              <a:ext uri="{FF2B5EF4-FFF2-40B4-BE49-F238E27FC236}">
                <a16:creationId xmlns:a16="http://schemas.microsoft.com/office/drawing/2014/main" id="{0758C2A2-B485-4FAF-90D6-18FF9EFA4647}"/>
              </a:ext>
            </a:extLst>
          </p:cNvPr>
          <p:cNvSpPr/>
          <p:nvPr/>
        </p:nvSpPr>
        <p:spPr>
          <a:xfrm>
            <a:off x="48744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4" name="矩形 23">
            <a:extLst>
              <a:ext uri="{FF2B5EF4-FFF2-40B4-BE49-F238E27FC236}">
                <a16:creationId xmlns:a16="http://schemas.microsoft.com/office/drawing/2014/main" id="{879D0081-A729-47E8-8E14-ED65864460EF}"/>
              </a:ext>
            </a:extLst>
          </p:cNvPr>
          <p:cNvSpPr/>
          <p:nvPr/>
        </p:nvSpPr>
        <p:spPr>
          <a:xfrm>
            <a:off x="4916544"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C990BE16-83C9-4750-AAB0-6E5B2A2FA773}"/>
              </a:ext>
            </a:extLst>
          </p:cNvPr>
          <p:cNvSpPr/>
          <p:nvPr/>
        </p:nvSpPr>
        <p:spPr>
          <a:xfrm>
            <a:off x="7311600" y="0"/>
            <a:ext cx="2437200" cy="381800"/>
          </a:xfrm>
          <a:prstGeom prst="rect">
            <a:avLst/>
          </a:prstGeom>
          <a:solidFill>
            <a:schemeClr val="tx1">
              <a:lumMod val="75000"/>
              <a:lumOff val="2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6" name="矩形 25">
            <a:extLst>
              <a:ext uri="{FF2B5EF4-FFF2-40B4-BE49-F238E27FC236}">
                <a16:creationId xmlns:a16="http://schemas.microsoft.com/office/drawing/2014/main" id="{371EEEDB-FE8A-46FE-B5DE-83502475004A}"/>
              </a:ext>
            </a:extLst>
          </p:cNvPr>
          <p:cNvSpPr/>
          <p:nvPr/>
        </p:nvSpPr>
        <p:spPr>
          <a:xfrm>
            <a:off x="7408657" y="33290"/>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DE395EB8-7179-4B43-99D4-156E65A700AC}"/>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28" name="矩形 27">
            <a:extLst>
              <a:ext uri="{FF2B5EF4-FFF2-40B4-BE49-F238E27FC236}">
                <a16:creationId xmlns:a16="http://schemas.microsoft.com/office/drawing/2014/main" id="{93D8981B-AF20-4DC7-ABF8-10F9897107C3}"/>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sp>
        <p:nvSpPr>
          <p:cNvPr id="32" name="矩形 31">
            <a:extLst>
              <a:ext uri="{FF2B5EF4-FFF2-40B4-BE49-F238E27FC236}">
                <a16:creationId xmlns:a16="http://schemas.microsoft.com/office/drawing/2014/main" id="{EA91DF7A-E2E6-40A8-8A78-04372BAF6123}"/>
              </a:ext>
            </a:extLst>
          </p:cNvPr>
          <p:cNvSpPr/>
          <p:nvPr/>
        </p:nvSpPr>
        <p:spPr>
          <a:xfrm>
            <a:off x="399716" y="594739"/>
            <a:ext cx="3196709"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B. </a:t>
            </a:r>
            <a:r>
              <a:rPr lang="en-US" altLang="zh-TW" sz="1600" b="1" kern="100" dirty="0" err="1">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DecisionTreeClassifier</a:t>
            </a:r>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 Training</a:t>
            </a:r>
          </a:p>
        </p:txBody>
      </p:sp>
      <p:pic>
        <p:nvPicPr>
          <p:cNvPr id="6" name="圖片 5">
            <a:extLst>
              <a:ext uri="{FF2B5EF4-FFF2-40B4-BE49-F238E27FC236}">
                <a16:creationId xmlns:a16="http://schemas.microsoft.com/office/drawing/2014/main" id="{B9B984E1-855B-49C7-BF40-F9D46A965A3A}"/>
              </a:ext>
            </a:extLst>
          </p:cNvPr>
          <p:cNvPicPr>
            <a:picLocks noChangeAspect="1"/>
          </p:cNvPicPr>
          <p:nvPr/>
        </p:nvPicPr>
        <p:blipFill>
          <a:blip r:embed="rId4"/>
          <a:stretch>
            <a:fillRect/>
          </a:stretch>
        </p:blipFill>
        <p:spPr>
          <a:xfrm>
            <a:off x="479376" y="1412776"/>
            <a:ext cx="9476878" cy="2902208"/>
          </a:xfrm>
          <a:prstGeom prst="rect">
            <a:avLst/>
          </a:prstGeom>
        </p:spPr>
      </p:pic>
      <p:pic>
        <p:nvPicPr>
          <p:cNvPr id="8" name="音訊 7">
            <a:hlinkClick r:id="" action="ppaction://media"/>
            <a:extLst>
              <a:ext uri="{FF2B5EF4-FFF2-40B4-BE49-F238E27FC236}">
                <a16:creationId xmlns:a16="http://schemas.microsoft.com/office/drawing/2014/main" id="{78FFF93E-2263-46E2-9EA5-60D9697E500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530111959"/>
      </p:ext>
    </p:extLst>
  </p:cSld>
  <p:clrMapOvr>
    <a:masterClrMapping/>
  </p:clrMapOvr>
  <mc:AlternateContent xmlns:mc="http://schemas.openxmlformats.org/markup-compatibility/2006" xmlns:p14="http://schemas.microsoft.com/office/powerpoint/2010/main">
    <mc:Choice Requires="p14">
      <p:transition spd="slow" p14:dur="2000" advTm="10159"/>
    </mc:Choice>
    <mc:Fallback xmlns="">
      <p:transition spd="slow" advTm="101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5183A82-9DEB-4EC5-9C61-ADE694674CED}"/>
              </a:ext>
            </a:extLst>
          </p:cNvPr>
          <p:cNvSpPr>
            <a:spLocks noGrp="1"/>
          </p:cNvSpPr>
          <p:nvPr>
            <p:ph type="sldNum" sz="quarter" idx="12"/>
          </p:nvPr>
        </p:nvSpPr>
        <p:spPr/>
        <p:txBody>
          <a:bodyPr/>
          <a:lstStyle/>
          <a:p>
            <a:fld id="{BF8CE765-4F4E-465C-81D9-F9DA65D64035}" type="slidenum">
              <a:rPr lang="zh-TW" altLang="en-US" smtClean="0"/>
              <a:t>24</a:t>
            </a:fld>
            <a:endParaRPr lang="zh-TW" altLang="en-US"/>
          </a:p>
        </p:txBody>
      </p:sp>
      <p:sp>
        <p:nvSpPr>
          <p:cNvPr id="18" name="矩形 17">
            <a:extLst>
              <a:ext uri="{FF2B5EF4-FFF2-40B4-BE49-F238E27FC236}">
                <a16:creationId xmlns:a16="http://schemas.microsoft.com/office/drawing/2014/main" id="{0FB3A394-9020-469D-91F6-68EEA700FA7B}"/>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矩形 18">
            <a:extLst>
              <a:ext uri="{FF2B5EF4-FFF2-40B4-BE49-F238E27FC236}">
                <a16:creationId xmlns:a16="http://schemas.microsoft.com/office/drawing/2014/main" id="{1B3F5A8A-595D-4FB4-87AE-9EABF3549FA3}"/>
              </a:ext>
            </a:extLst>
          </p:cNvPr>
          <p:cNvSpPr/>
          <p:nvPr/>
        </p:nvSpPr>
        <p:spPr>
          <a:xfrm>
            <a:off x="975456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0" name="矩形 19">
            <a:extLst>
              <a:ext uri="{FF2B5EF4-FFF2-40B4-BE49-F238E27FC236}">
                <a16:creationId xmlns:a16="http://schemas.microsoft.com/office/drawing/2014/main" id="{6AFEE53B-00F4-4C28-995D-F23DDC78F376}"/>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矩形 20">
            <a:extLst>
              <a:ext uri="{FF2B5EF4-FFF2-40B4-BE49-F238E27FC236}">
                <a16:creationId xmlns:a16="http://schemas.microsoft.com/office/drawing/2014/main" id="{E90642E8-2512-4DC0-9E3C-EA8FF78F5B36}"/>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22" name="矩形 21">
            <a:extLst>
              <a:ext uri="{FF2B5EF4-FFF2-40B4-BE49-F238E27FC236}">
                <a16:creationId xmlns:a16="http://schemas.microsoft.com/office/drawing/2014/main" id="{06A2820E-A5C8-49A8-A65E-659F8CDDCC27}"/>
              </a:ext>
            </a:extLst>
          </p:cNvPr>
          <p:cNvSpPr/>
          <p:nvPr/>
        </p:nvSpPr>
        <p:spPr>
          <a:xfrm>
            <a:off x="24372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3" name="矩形 22">
            <a:extLst>
              <a:ext uri="{FF2B5EF4-FFF2-40B4-BE49-F238E27FC236}">
                <a16:creationId xmlns:a16="http://schemas.microsoft.com/office/drawing/2014/main" id="{0758C2A2-B485-4FAF-90D6-18FF9EFA4647}"/>
              </a:ext>
            </a:extLst>
          </p:cNvPr>
          <p:cNvSpPr/>
          <p:nvPr/>
        </p:nvSpPr>
        <p:spPr>
          <a:xfrm>
            <a:off x="48744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4" name="矩形 23">
            <a:extLst>
              <a:ext uri="{FF2B5EF4-FFF2-40B4-BE49-F238E27FC236}">
                <a16:creationId xmlns:a16="http://schemas.microsoft.com/office/drawing/2014/main" id="{879D0081-A729-47E8-8E14-ED65864460EF}"/>
              </a:ext>
            </a:extLst>
          </p:cNvPr>
          <p:cNvSpPr/>
          <p:nvPr/>
        </p:nvSpPr>
        <p:spPr>
          <a:xfrm>
            <a:off x="4916544"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C990BE16-83C9-4750-AAB0-6E5B2A2FA773}"/>
              </a:ext>
            </a:extLst>
          </p:cNvPr>
          <p:cNvSpPr/>
          <p:nvPr/>
        </p:nvSpPr>
        <p:spPr>
          <a:xfrm>
            <a:off x="7311600" y="0"/>
            <a:ext cx="2437200" cy="381800"/>
          </a:xfrm>
          <a:prstGeom prst="rect">
            <a:avLst/>
          </a:prstGeom>
          <a:solidFill>
            <a:schemeClr val="tx1">
              <a:lumMod val="75000"/>
              <a:lumOff val="2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6" name="矩形 25">
            <a:extLst>
              <a:ext uri="{FF2B5EF4-FFF2-40B4-BE49-F238E27FC236}">
                <a16:creationId xmlns:a16="http://schemas.microsoft.com/office/drawing/2014/main" id="{371EEEDB-FE8A-46FE-B5DE-83502475004A}"/>
              </a:ext>
            </a:extLst>
          </p:cNvPr>
          <p:cNvSpPr/>
          <p:nvPr/>
        </p:nvSpPr>
        <p:spPr>
          <a:xfrm>
            <a:off x="7408657" y="33290"/>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DE395EB8-7179-4B43-99D4-156E65A700AC}"/>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28" name="矩形 27">
            <a:extLst>
              <a:ext uri="{FF2B5EF4-FFF2-40B4-BE49-F238E27FC236}">
                <a16:creationId xmlns:a16="http://schemas.microsoft.com/office/drawing/2014/main" id="{93D8981B-AF20-4DC7-ABF8-10F9897107C3}"/>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sp>
        <p:nvSpPr>
          <p:cNvPr id="14" name="矩形 13">
            <a:extLst>
              <a:ext uri="{FF2B5EF4-FFF2-40B4-BE49-F238E27FC236}">
                <a16:creationId xmlns:a16="http://schemas.microsoft.com/office/drawing/2014/main" id="{53DB1164-404B-4210-A3B9-0726679210B0}"/>
              </a:ext>
            </a:extLst>
          </p:cNvPr>
          <p:cNvSpPr/>
          <p:nvPr/>
        </p:nvSpPr>
        <p:spPr>
          <a:xfrm>
            <a:off x="399716" y="594739"/>
            <a:ext cx="994183"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C. Result</a:t>
            </a:r>
          </a:p>
        </p:txBody>
      </p:sp>
      <p:pic>
        <p:nvPicPr>
          <p:cNvPr id="3" name="圖片 2">
            <a:extLst>
              <a:ext uri="{FF2B5EF4-FFF2-40B4-BE49-F238E27FC236}">
                <a16:creationId xmlns:a16="http://schemas.microsoft.com/office/drawing/2014/main" id="{12AC0B87-D369-486C-85D9-688720DEF185}"/>
              </a:ext>
            </a:extLst>
          </p:cNvPr>
          <p:cNvPicPr>
            <a:picLocks noChangeAspect="1"/>
          </p:cNvPicPr>
          <p:nvPr/>
        </p:nvPicPr>
        <p:blipFill>
          <a:blip r:embed="rId5"/>
          <a:stretch>
            <a:fillRect/>
          </a:stretch>
        </p:blipFill>
        <p:spPr>
          <a:xfrm>
            <a:off x="335360" y="1052736"/>
            <a:ext cx="5760640" cy="3391956"/>
          </a:xfrm>
          <a:prstGeom prst="rect">
            <a:avLst/>
          </a:prstGeom>
        </p:spPr>
      </p:pic>
      <p:pic>
        <p:nvPicPr>
          <p:cNvPr id="17" name="圖片 16">
            <a:extLst>
              <a:ext uri="{FF2B5EF4-FFF2-40B4-BE49-F238E27FC236}">
                <a16:creationId xmlns:a16="http://schemas.microsoft.com/office/drawing/2014/main" id="{CFA0F75C-A2E4-4671-80EE-4EF9E5D896EA}"/>
              </a:ext>
            </a:extLst>
          </p:cNvPr>
          <p:cNvPicPr>
            <a:picLocks noChangeAspect="1"/>
          </p:cNvPicPr>
          <p:nvPr/>
        </p:nvPicPr>
        <p:blipFill>
          <a:blip r:embed="rId6"/>
          <a:stretch>
            <a:fillRect/>
          </a:stretch>
        </p:blipFill>
        <p:spPr>
          <a:xfrm>
            <a:off x="6960096" y="2824863"/>
            <a:ext cx="4530835" cy="1622845"/>
          </a:xfrm>
          <a:prstGeom prst="rect">
            <a:avLst/>
          </a:prstGeom>
        </p:spPr>
      </p:pic>
      <p:sp>
        <p:nvSpPr>
          <p:cNvPr id="5" name="文字方塊 4">
            <a:extLst>
              <a:ext uri="{FF2B5EF4-FFF2-40B4-BE49-F238E27FC236}">
                <a16:creationId xmlns:a16="http://schemas.microsoft.com/office/drawing/2014/main" id="{4E9FFB7C-3043-4856-941A-2657B2F48982}"/>
              </a:ext>
            </a:extLst>
          </p:cNvPr>
          <p:cNvSpPr txBox="1"/>
          <p:nvPr/>
        </p:nvSpPr>
        <p:spPr>
          <a:xfrm>
            <a:off x="8530200" y="4581128"/>
            <a:ext cx="1886280" cy="369332"/>
          </a:xfrm>
          <a:prstGeom prst="rect">
            <a:avLst/>
          </a:prstGeom>
          <a:noFill/>
        </p:spPr>
        <p:txBody>
          <a:bodyPr wrap="square" rtlCol="0">
            <a:spAutoFit/>
          </a:bodyPr>
          <a:lstStyle/>
          <a:p>
            <a:pPr algn="ctr"/>
            <a:r>
              <a:rPr lang="en-US" dirty="0"/>
              <a:t>baseline</a:t>
            </a:r>
          </a:p>
        </p:txBody>
      </p:sp>
      <p:sp>
        <p:nvSpPr>
          <p:cNvPr id="29" name="文字方塊 28">
            <a:extLst>
              <a:ext uri="{FF2B5EF4-FFF2-40B4-BE49-F238E27FC236}">
                <a16:creationId xmlns:a16="http://schemas.microsoft.com/office/drawing/2014/main" id="{1AF0A7C3-F68B-42D0-A80F-61C17A777A93}"/>
              </a:ext>
            </a:extLst>
          </p:cNvPr>
          <p:cNvSpPr txBox="1"/>
          <p:nvPr/>
        </p:nvSpPr>
        <p:spPr>
          <a:xfrm>
            <a:off x="1991544" y="4581128"/>
            <a:ext cx="1886280" cy="369332"/>
          </a:xfrm>
          <a:prstGeom prst="rect">
            <a:avLst/>
          </a:prstGeom>
          <a:noFill/>
        </p:spPr>
        <p:txBody>
          <a:bodyPr wrap="square" rtlCol="0">
            <a:spAutoFit/>
          </a:bodyPr>
          <a:lstStyle/>
          <a:p>
            <a:pPr algn="ctr"/>
            <a:r>
              <a:rPr lang="en-US" dirty="0"/>
              <a:t>Our model</a:t>
            </a:r>
          </a:p>
        </p:txBody>
      </p:sp>
      <p:pic>
        <p:nvPicPr>
          <p:cNvPr id="8" name="音訊 7">
            <a:hlinkClick r:id="" action="ppaction://media"/>
            <a:extLst>
              <a:ext uri="{FF2B5EF4-FFF2-40B4-BE49-F238E27FC236}">
                <a16:creationId xmlns:a16="http://schemas.microsoft.com/office/drawing/2014/main" id="{CF24B61E-696C-4725-AFC5-5D20898001C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963758072"/>
      </p:ext>
    </p:extLst>
  </p:cSld>
  <p:clrMapOvr>
    <a:masterClrMapping/>
  </p:clrMapOvr>
  <mc:AlternateContent xmlns:mc="http://schemas.openxmlformats.org/markup-compatibility/2006" xmlns:p14="http://schemas.microsoft.com/office/powerpoint/2010/main">
    <mc:Choice Requires="p14">
      <p:transition spd="slow" p14:dur="2000" advTm="14004"/>
    </mc:Choice>
    <mc:Fallback xmlns="">
      <p:transition spd="slow" advTm="140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5183A82-9DEB-4EC5-9C61-ADE694674CED}"/>
              </a:ext>
            </a:extLst>
          </p:cNvPr>
          <p:cNvSpPr>
            <a:spLocks noGrp="1"/>
          </p:cNvSpPr>
          <p:nvPr>
            <p:ph type="sldNum" sz="quarter" idx="12"/>
          </p:nvPr>
        </p:nvSpPr>
        <p:spPr/>
        <p:txBody>
          <a:bodyPr/>
          <a:lstStyle/>
          <a:p>
            <a:fld id="{BF8CE765-4F4E-465C-81D9-F9DA65D64035}" type="slidenum">
              <a:rPr lang="zh-TW" altLang="en-US" smtClean="0"/>
              <a:t>25</a:t>
            </a:fld>
            <a:endParaRPr lang="zh-TW" altLang="en-US"/>
          </a:p>
        </p:txBody>
      </p:sp>
      <p:sp>
        <p:nvSpPr>
          <p:cNvPr id="18" name="矩形 17">
            <a:extLst>
              <a:ext uri="{FF2B5EF4-FFF2-40B4-BE49-F238E27FC236}">
                <a16:creationId xmlns:a16="http://schemas.microsoft.com/office/drawing/2014/main" id="{0FB3A394-9020-469D-91F6-68EEA700FA7B}"/>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矩形 18">
            <a:extLst>
              <a:ext uri="{FF2B5EF4-FFF2-40B4-BE49-F238E27FC236}">
                <a16:creationId xmlns:a16="http://schemas.microsoft.com/office/drawing/2014/main" id="{1B3F5A8A-595D-4FB4-87AE-9EABF3549FA3}"/>
              </a:ext>
            </a:extLst>
          </p:cNvPr>
          <p:cNvSpPr/>
          <p:nvPr/>
        </p:nvSpPr>
        <p:spPr>
          <a:xfrm>
            <a:off x="975456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0" name="矩形 19">
            <a:extLst>
              <a:ext uri="{FF2B5EF4-FFF2-40B4-BE49-F238E27FC236}">
                <a16:creationId xmlns:a16="http://schemas.microsoft.com/office/drawing/2014/main" id="{6AFEE53B-00F4-4C28-995D-F23DDC78F376}"/>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矩形 20">
            <a:extLst>
              <a:ext uri="{FF2B5EF4-FFF2-40B4-BE49-F238E27FC236}">
                <a16:creationId xmlns:a16="http://schemas.microsoft.com/office/drawing/2014/main" id="{E90642E8-2512-4DC0-9E3C-EA8FF78F5B36}"/>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22" name="矩形 21">
            <a:extLst>
              <a:ext uri="{FF2B5EF4-FFF2-40B4-BE49-F238E27FC236}">
                <a16:creationId xmlns:a16="http://schemas.microsoft.com/office/drawing/2014/main" id="{06A2820E-A5C8-49A8-A65E-659F8CDDCC27}"/>
              </a:ext>
            </a:extLst>
          </p:cNvPr>
          <p:cNvSpPr/>
          <p:nvPr/>
        </p:nvSpPr>
        <p:spPr>
          <a:xfrm>
            <a:off x="24372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3" name="矩形 22">
            <a:extLst>
              <a:ext uri="{FF2B5EF4-FFF2-40B4-BE49-F238E27FC236}">
                <a16:creationId xmlns:a16="http://schemas.microsoft.com/office/drawing/2014/main" id="{0758C2A2-B485-4FAF-90D6-18FF9EFA4647}"/>
              </a:ext>
            </a:extLst>
          </p:cNvPr>
          <p:cNvSpPr/>
          <p:nvPr/>
        </p:nvSpPr>
        <p:spPr>
          <a:xfrm>
            <a:off x="48744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4" name="矩形 23">
            <a:extLst>
              <a:ext uri="{FF2B5EF4-FFF2-40B4-BE49-F238E27FC236}">
                <a16:creationId xmlns:a16="http://schemas.microsoft.com/office/drawing/2014/main" id="{879D0081-A729-47E8-8E14-ED65864460EF}"/>
              </a:ext>
            </a:extLst>
          </p:cNvPr>
          <p:cNvSpPr/>
          <p:nvPr/>
        </p:nvSpPr>
        <p:spPr>
          <a:xfrm>
            <a:off x="4916544"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C990BE16-83C9-4750-AAB0-6E5B2A2FA773}"/>
              </a:ext>
            </a:extLst>
          </p:cNvPr>
          <p:cNvSpPr/>
          <p:nvPr/>
        </p:nvSpPr>
        <p:spPr>
          <a:xfrm>
            <a:off x="7311600" y="0"/>
            <a:ext cx="2437200" cy="381800"/>
          </a:xfrm>
          <a:prstGeom prst="rect">
            <a:avLst/>
          </a:prstGeom>
          <a:solidFill>
            <a:schemeClr val="tx1">
              <a:lumMod val="75000"/>
              <a:lumOff val="2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6" name="矩形 25">
            <a:extLst>
              <a:ext uri="{FF2B5EF4-FFF2-40B4-BE49-F238E27FC236}">
                <a16:creationId xmlns:a16="http://schemas.microsoft.com/office/drawing/2014/main" id="{371EEEDB-FE8A-46FE-B5DE-83502475004A}"/>
              </a:ext>
            </a:extLst>
          </p:cNvPr>
          <p:cNvSpPr/>
          <p:nvPr/>
        </p:nvSpPr>
        <p:spPr>
          <a:xfrm>
            <a:off x="7408657" y="33290"/>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DE395EB8-7179-4B43-99D4-156E65A700AC}"/>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28" name="矩形 27">
            <a:extLst>
              <a:ext uri="{FF2B5EF4-FFF2-40B4-BE49-F238E27FC236}">
                <a16:creationId xmlns:a16="http://schemas.microsoft.com/office/drawing/2014/main" id="{93D8981B-AF20-4DC7-ABF8-10F9897107C3}"/>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sp>
        <p:nvSpPr>
          <p:cNvPr id="14" name="矩形 13">
            <a:extLst>
              <a:ext uri="{FF2B5EF4-FFF2-40B4-BE49-F238E27FC236}">
                <a16:creationId xmlns:a16="http://schemas.microsoft.com/office/drawing/2014/main" id="{53DB1164-404B-4210-A3B9-0726679210B0}"/>
              </a:ext>
            </a:extLst>
          </p:cNvPr>
          <p:cNvSpPr/>
          <p:nvPr/>
        </p:nvSpPr>
        <p:spPr>
          <a:xfrm>
            <a:off x="399716" y="594739"/>
            <a:ext cx="994183"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C. Result</a:t>
            </a:r>
          </a:p>
        </p:txBody>
      </p:sp>
      <p:pic>
        <p:nvPicPr>
          <p:cNvPr id="2" name="圖片 1">
            <a:extLst>
              <a:ext uri="{FF2B5EF4-FFF2-40B4-BE49-F238E27FC236}">
                <a16:creationId xmlns:a16="http://schemas.microsoft.com/office/drawing/2014/main" id="{2695CB64-50C6-4056-8D35-97FD365F3018}"/>
              </a:ext>
            </a:extLst>
          </p:cNvPr>
          <p:cNvPicPr>
            <a:picLocks noChangeAspect="1"/>
          </p:cNvPicPr>
          <p:nvPr/>
        </p:nvPicPr>
        <p:blipFill>
          <a:blip r:embed="rId4"/>
          <a:stretch>
            <a:fillRect/>
          </a:stretch>
        </p:blipFill>
        <p:spPr>
          <a:xfrm>
            <a:off x="2588944" y="1099644"/>
            <a:ext cx="2437200" cy="5353135"/>
          </a:xfrm>
          <a:prstGeom prst="rect">
            <a:avLst/>
          </a:prstGeom>
        </p:spPr>
      </p:pic>
      <p:sp>
        <p:nvSpPr>
          <p:cNvPr id="29" name="文字方塊 28">
            <a:extLst>
              <a:ext uri="{FF2B5EF4-FFF2-40B4-BE49-F238E27FC236}">
                <a16:creationId xmlns:a16="http://schemas.microsoft.com/office/drawing/2014/main" id="{595BB613-DCC1-48F6-AC52-DEA1A06F543C}"/>
              </a:ext>
            </a:extLst>
          </p:cNvPr>
          <p:cNvSpPr txBox="1"/>
          <p:nvPr/>
        </p:nvSpPr>
        <p:spPr>
          <a:xfrm>
            <a:off x="2625544" y="6444044"/>
            <a:ext cx="1886280" cy="369332"/>
          </a:xfrm>
          <a:prstGeom prst="rect">
            <a:avLst/>
          </a:prstGeom>
          <a:noFill/>
        </p:spPr>
        <p:txBody>
          <a:bodyPr wrap="square" rtlCol="0">
            <a:spAutoFit/>
          </a:bodyPr>
          <a:lstStyle/>
          <a:p>
            <a:pPr algn="ctr"/>
            <a:r>
              <a:rPr lang="en-US" dirty="0"/>
              <a:t>Our model</a:t>
            </a:r>
          </a:p>
        </p:txBody>
      </p:sp>
      <p:pic>
        <p:nvPicPr>
          <p:cNvPr id="30" name="圖片 29">
            <a:extLst>
              <a:ext uri="{FF2B5EF4-FFF2-40B4-BE49-F238E27FC236}">
                <a16:creationId xmlns:a16="http://schemas.microsoft.com/office/drawing/2014/main" id="{B2C2C31A-5A06-4B42-800C-4B243DFC6E0F}"/>
              </a:ext>
            </a:extLst>
          </p:cNvPr>
          <p:cNvPicPr>
            <a:picLocks noChangeAspect="1"/>
          </p:cNvPicPr>
          <p:nvPr/>
        </p:nvPicPr>
        <p:blipFill>
          <a:blip r:embed="rId5"/>
          <a:stretch>
            <a:fillRect/>
          </a:stretch>
        </p:blipFill>
        <p:spPr>
          <a:xfrm>
            <a:off x="7464152" y="1124744"/>
            <a:ext cx="2669069" cy="5182747"/>
          </a:xfrm>
          <a:prstGeom prst="rect">
            <a:avLst/>
          </a:prstGeom>
        </p:spPr>
      </p:pic>
      <p:sp>
        <p:nvSpPr>
          <p:cNvPr id="31" name="文字方塊 30">
            <a:extLst>
              <a:ext uri="{FF2B5EF4-FFF2-40B4-BE49-F238E27FC236}">
                <a16:creationId xmlns:a16="http://schemas.microsoft.com/office/drawing/2014/main" id="{47C1FF39-AE0F-4A0F-85AD-76E1B05CB4AB}"/>
              </a:ext>
            </a:extLst>
          </p:cNvPr>
          <p:cNvSpPr txBox="1"/>
          <p:nvPr/>
        </p:nvSpPr>
        <p:spPr>
          <a:xfrm>
            <a:off x="7608168" y="6372036"/>
            <a:ext cx="1886280" cy="369332"/>
          </a:xfrm>
          <a:prstGeom prst="rect">
            <a:avLst/>
          </a:prstGeom>
          <a:noFill/>
        </p:spPr>
        <p:txBody>
          <a:bodyPr wrap="square" rtlCol="0">
            <a:spAutoFit/>
          </a:bodyPr>
          <a:lstStyle/>
          <a:p>
            <a:pPr algn="ctr"/>
            <a:r>
              <a:rPr lang="en-US" dirty="0"/>
              <a:t>baseline</a:t>
            </a:r>
          </a:p>
        </p:txBody>
      </p:sp>
      <p:pic>
        <p:nvPicPr>
          <p:cNvPr id="6" name="音訊 5">
            <a:hlinkClick r:id="" action="ppaction://media"/>
            <a:extLst>
              <a:ext uri="{FF2B5EF4-FFF2-40B4-BE49-F238E27FC236}">
                <a16:creationId xmlns:a16="http://schemas.microsoft.com/office/drawing/2014/main" id="{84034ADD-8F71-47EA-9F8A-C33B6B117A4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149973638"/>
      </p:ext>
    </p:extLst>
  </p:cSld>
  <p:clrMapOvr>
    <a:masterClrMapping/>
  </p:clrMapOvr>
  <mc:AlternateContent xmlns:mc="http://schemas.openxmlformats.org/markup-compatibility/2006" xmlns:p14="http://schemas.microsoft.com/office/powerpoint/2010/main">
    <mc:Choice Requires="p14">
      <p:transition spd="slow" p14:dur="2000" advTm="12424"/>
    </mc:Choice>
    <mc:Fallback xmlns="">
      <p:transition spd="slow" advTm="124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5183A82-9DEB-4EC5-9C61-ADE694674CED}"/>
              </a:ext>
            </a:extLst>
          </p:cNvPr>
          <p:cNvSpPr>
            <a:spLocks noGrp="1"/>
          </p:cNvSpPr>
          <p:nvPr>
            <p:ph type="sldNum" sz="quarter" idx="12"/>
          </p:nvPr>
        </p:nvSpPr>
        <p:spPr/>
        <p:txBody>
          <a:bodyPr/>
          <a:lstStyle/>
          <a:p>
            <a:fld id="{BF8CE765-4F4E-465C-81D9-F9DA65D64035}" type="slidenum">
              <a:rPr lang="zh-TW" altLang="en-US" smtClean="0"/>
              <a:t>26</a:t>
            </a:fld>
            <a:endParaRPr lang="zh-TW" altLang="en-US"/>
          </a:p>
        </p:txBody>
      </p:sp>
      <p:sp>
        <p:nvSpPr>
          <p:cNvPr id="18" name="矩形 17">
            <a:extLst>
              <a:ext uri="{FF2B5EF4-FFF2-40B4-BE49-F238E27FC236}">
                <a16:creationId xmlns:a16="http://schemas.microsoft.com/office/drawing/2014/main" id="{0FB3A394-9020-469D-91F6-68EEA700FA7B}"/>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矩形 18">
            <a:extLst>
              <a:ext uri="{FF2B5EF4-FFF2-40B4-BE49-F238E27FC236}">
                <a16:creationId xmlns:a16="http://schemas.microsoft.com/office/drawing/2014/main" id="{1B3F5A8A-595D-4FB4-87AE-9EABF3549FA3}"/>
              </a:ext>
            </a:extLst>
          </p:cNvPr>
          <p:cNvSpPr/>
          <p:nvPr/>
        </p:nvSpPr>
        <p:spPr>
          <a:xfrm>
            <a:off x="975456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0" name="矩形 19">
            <a:extLst>
              <a:ext uri="{FF2B5EF4-FFF2-40B4-BE49-F238E27FC236}">
                <a16:creationId xmlns:a16="http://schemas.microsoft.com/office/drawing/2014/main" id="{6AFEE53B-00F4-4C28-995D-F23DDC78F376}"/>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矩形 20">
            <a:extLst>
              <a:ext uri="{FF2B5EF4-FFF2-40B4-BE49-F238E27FC236}">
                <a16:creationId xmlns:a16="http://schemas.microsoft.com/office/drawing/2014/main" id="{E90642E8-2512-4DC0-9E3C-EA8FF78F5B36}"/>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22" name="矩形 21">
            <a:extLst>
              <a:ext uri="{FF2B5EF4-FFF2-40B4-BE49-F238E27FC236}">
                <a16:creationId xmlns:a16="http://schemas.microsoft.com/office/drawing/2014/main" id="{06A2820E-A5C8-49A8-A65E-659F8CDDCC27}"/>
              </a:ext>
            </a:extLst>
          </p:cNvPr>
          <p:cNvSpPr/>
          <p:nvPr/>
        </p:nvSpPr>
        <p:spPr>
          <a:xfrm>
            <a:off x="24372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3" name="矩形 22">
            <a:extLst>
              <a:ext uri="{FF2B5EF4-FFF2-40B4-BE49-F238E27FC236}">
                <a16:creationId xmlns:a16="http://schemas.microsoft.com/office/drawing/2014/main" id="{0758C2A2-B485-4FAF-90D6-18FF9EFA4647}"/>
              </a:ext>
            </a:extLst>
          </p:cNvPr>
          <p:cNvSpPr/>
          <p:nvPr/>
        </p:nvSpPr>
        <p:spPr>
          <a:xfrm>
            <a:off x="48744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4" name="矩形 23">
            <a:extLst>
              <a:ext uri="{FF2B5EF4-FFF2-40B4-BE49-F238E27FC236}">
                <a16:creationId xmlns:a16="http://schemas.microsoft.com/office/drawing/2014/main" id="{879D0081-A729-47E8-8E14-ED65864460EF}"/>
              </a:ext>
            </a:extLst>
          </p:cNvPr>
          <p:cNvSpPr/>
          <p:nvPr/>
        </p:nvSpPr>
        <p:spPr>
          <a:xfrm>
            <a:off x="4916544"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C990BE16-83C9-4750-AAB0-6E5B2A2FA773}"/>
              </a:ext>
            </a:extLst>
          </p:cNvPr>
          <p:cNvSpPr/>
          <p:nvPr/>
        </p:nvSpPr>
        <p:spPr>
          <a:xfrm>
            <a:off x="7311600" y="0"/>
            <a:ext cx="2437200" cy="381800"/>
          </a:xfrm>
          <a:prstGeom prst="rect">
            <a:avLst/>
          </a:prstGeom>
          <a:solidFill>
            <a:schemeClr val="tx1">
              <a:lumMod val="75000"/>
              <a:lumOff val="2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6" name="矩形 25">
            <a:extLst>
              <a:ext uri="{FF2B5EF4-FFF2-40B4-BE49-F238E27FC236}">
                <a16:creationId xmlns:a16="http://schemas.microsoft.com/office/drawing/2014/main" id="{371EEEDB-FE8A-46FE-B5DE-83502475004A}"/>
              </a:ext>
            </a:extLst>
          </p:cNvPr>
          <p:cNvSpPr/>
          <p:nvPr/>
        </p:nvSpPr>
        <p:spPr>
          <a:xfrm>
            <a:off x="7408657" y="33290"/>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DE395EB8-7179-4B43-99D4-156E65A700AC}"/>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28" name="矩形 27">
            <a:extLst>
              <a:ext uri="{FF2B5EF4-FFF2-40B4-BE49-F238E27FC236}">
                <a16:creationId xmlns:a16="http://schemas.microsoft.com/office/drawing/2014/main" id="{93D8981B-AF20-4DC7-ABF8-10F9897107C3}"/>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sp>
        <p:nvSpPr>
          <p:cNvPr id="15" name="矩形 14">
            <a:extLst>
              <a:ext uri="{FF2B5EF4-FFF2-40B4-BE49-F238E27FC236}">
                <a16:creationId xmlns:a16="http://schemas.microsoft.com/office/drawing/2014/main" id="{9115D84B-107D-4FC7-9AEE-969B3B3851F7}"/>
              </a:ext>
            </a:extLst>
          </p:cNvPr>
          <p:cNvSpPr/>
          <p:nvPr/>
        </p:nvSpPr>
        <p:spPr>
          <a:xfrm>
            <a:off x="399716" y="594739"/>
            <a:ext cx="1577548"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D. Visualization</a:t>
            </a:r>
          </a:p>
        </p:txBody>
      </p:sp>
      <p:pic>
        <p:nvPicPr>
          <p:cNvPr id="5" name="圖片 4">
            <a:extLst>
              <a:ext uri="{FF2B5EF4-FFF2-40B4-BE49-F238E27FC236}">
                <a16:creationId xmlns:a16="http://schemas.microsoft.com/office/drawing/2014/main" id="{4A7B99BD-0C1B-4522-9862-7E8254E87503}"/>
              </a:ext>
            </a:extLst>
          </p:cNvPr>
          <p:cNvPicPr>
            <a:picLocks noChangeAspect="1"/>
          </p:cNvPicPr>
          <p:nvPr/>
        </p:nvPicPr>
        <p:blipFill>
          <a:blip r:embed="rId4"/>
          <a:stretch>
            <a:fillRect/>
          </a:stretch>
        </p:blipFill>
        <p:spPr>
          <a:xfrm>
            <a:off x="191344" y="1129301"/>
            <a:ext cx="10620750" cy="4432152"/>
          </a:xfrm>
          <a:prstGeom prst="rect">
            <a:avLst/>
          </a:prstGeom>
        </p:spPr>
      </p:pic>
      <p:pic>
        <p:nvPicPr>
          <p:cNvPr id="3" name="音訊 2">
            <a:hlinkClick r:id="" action="ppaction://media"/>
            <a:extLst>
              <a:ext uri="{FF2B5EF4-FFF2-40B4-BE49-F238E27FC236}">
                <a16:creationId xmlns:a16="http://schemas.microsoft.com/office/drawing/2014/main" id="{CD420531-6526-43FE-8DCD-A6EE87F275C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447422132"/>
      </p:ext>
    </p:extLst>
  </p:cSld>
  <p:clrMapOvr>
    <a:masterClrMapping/>
  </p:clrMapOvr>
  <mc:AlternateContent xmlns:mc="http://schemas.openxmlformats.org/markup-compatibility/2006" xmlns:p14="http://schemas.microsoft.com/office/powerpoint/2010/main">
    <mc:Choice Requires="p14">
      <p:transition spd="slow" p14:dur="2000" advTm="9771"/>
    </mc:Choice>
    <mc:Fallback xmlns="">
      <p:transition spd="slow" advTm="97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內容版面配置區 5">
            <a:extLst>
              <a:ext uri="{FF2B5EF4-FFF2-40B4-BE49-F238E27FC236}">
                <a16:creationId xmlns:a16="http://schemas.microsoft.com/office/drawing/2014/main" id="{B7B1C2AD-0277-4CA5-81C0-01AB7B6C734B}"/>
              </a:ext>
            </a:extLst>
          </p:cNvPr>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609600" y="1999656"/>
            <a:ext cx="10972800" cy="3641325"/>
          </a:xfrm>
          <a:prstGeom prst="rect">
            <a:avLst/>
          </a:prstGeom>
        </p:spPr>
      </p:pic>
      <p:sp>
        <p:nvSpPr>
          <p:cNvPr id="4" name="投影片編號版面配置區 3">
            <a:extLst>
              <a:ext uri="{FF2B5EF4-FFF2-40B4-BE49-F238E27FC236}">
                <a16:creationId xmlns:a16="http://schemas.microsoft.com/office/drawing/2014/main" id="{C5183A82-9DEB-4EC5-9C61-ADE694674CED}"/>
              </a:ext>
            </a:extLst>
          </p:cNvPr>
          <p:cNvSpPr>
            <a:spLocks noGrp="1"/>
          </p:cNvSpPr>
          <p:nvPr>
            <p:ph type="sldNum" sz="quarter" idx="12"/>
          </p:nvPr>
        </p:nvSpPr>
        <p:spPr/>
        <p:txBody>
          <a:bodyPr/>
          <a:lstStyle/>
          <a:p>
            <a:fld id="{BF8CE765-4F4E-465C-81D9-F9DA65D64035}" type="slidenum">
              <a:rPr lang="zh-TW" altLang="en-US" smtClean="0"/>
              <a:t>27</a:t>
            </a:fld>
            <a:endParaRPr lang="zh-TW" altLang="en-US"/>
          </a:p>
        </p:txBody>
      </p:sp>
      <p:sp>
        <p:nvSpPr>
          <p:cNvPr id="18" name="矩形 17">
            <a:extLst>
              <a:ext uri="{FF2B5EF4-FFF2-40B4-BE49-F238E27FC236}">
                <a16:creationId xmlns:a16="http://schemas.microsoft.com/office/drawing/2014/main" id="{0FB3A394-9020-469D-91F6-68EEA700FA7B}"/>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矩形 18">
            <a:extLst>
              <a:ext uri="{FF2B5EF4-FFF2-40B4-BE49-F238E27FC236}">
                <a16:creationId xmlns:a16="http://schemas.microsoft.com/office/drawing/2014/main" id="{1B3F5A8A-595D-4FB4-87AE-9EABF3549FA3}"/>
              </a:ext>
            </a:extLst>
          </p:cNvPr>
          <p:cNvSpPr/>
          <p:nvPr/>
        </p:nvSpPr>
        <p:spPr>
          <a:xfrm>
            <a:off x="975456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0" name="矩形 19">
            <a:extLst>
              <a:ext uri="{FF2B5EF4-FFF2-40B4-BE49-F238E27FC236}">
                <a16:creationId xmlns:a16="http://schemas.microsoft.com/office/drawing/2014/main" id="{6AFEE53B-00F4-4C28-995D-F23DDC78F376}"/>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矩形 20">
            <a:extLst>
              <a:ext uri="{FF2B5EF4-FFF2-40B4-BE49-F238E27FC236}">
                <a16:creationId xmlns:a16="http://schemas.microsoft.com/office/drawing/2014/main" id="{E90642E8-2512-4DC0-9E3C-EA8FF78F5B36}"/>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22" name="矩形 21">
            <a:extLst>
              <a:ext uri="{FF2B5EF4-FFF2-40B4-BE49-F238E27FC236}">
                <a16:creationId xmlns:a16="http://schemas.microsoft.com/office/drawing/2014/main" id="{06A2820E-A5C8-49A8-A65E-659F8CDDCC27}"/>
              </a:ext>
            </a:extLst>
          </p:cNvPr>
          <p:cNvSpPr/>
          <p:nvPr/>
        </p:nvSpPr>
        <p:spPr>
          <a:xfrm>
            <a:off x="24372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3" name="矩形 22">
            <a:extLst>
              <a:ext uri="{FF2B5EF4-FFF2-40B4-BE49-F238E27FC236}">
                <a16:creationId xmlns:a16="http://schemas.microsoft.com/office/drawing/2014/main" id="{0758C2A2-B485-4FAF-90D6-18FF9EFA4647}"/>
              </a:ext>
            </a:extLst>
          </p:cNvPr>
          <p:cNvSpPr/>
          <p:nvPr/>
        </p:nvSpPr>
        <p:spPr>
          <a:xfrm>
            <a:off x="48744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4" name="矩形 23">
            <a:extLst>
              <a:ext uri="{FF2B5EF4-FFF2-40B4-BE49-F238E27FC236}">
                <a16:creationId xmlns:a16="http://schemas.microsoft.com/office/drawing/2014/main" id="{879D0081-A729-47E8-8E14-ED65864460EF}"/>
              </a:ext>
            </a:extLst>
          </p:cNvPr>
          <p:cNvSpPr/>
          <p:nvPr/>
        </p:nvSpPr>
        <p:spPr>
          <a:xfrm>
            <a:off x="4916544"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C990BE16-83C9-4750-AAB0-6E5B2A2FA773}"/>
              </a:ext>
            </a:extLst>
          </p:cNvPr>
          <p:cNvSpPr/>
          <p:nvPr/>
        </p:nvSpPr>
        <p:spPr>
          <a:xfrm>
            <a:off x="7311600" y="0"/>
            <a:ext cx="2437200" cy="381800"/>
          </a:xfrm>
          <a:prstGeom prst="rect">
            <a:avLst/>
          </a:prstGeom>
          <a:solidFill>
            <a:schemeClr val="tx1">
              <a:lumMod val="75000"/>
              <a:lumOff val="2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6" name="矩形 25">
            <a:extLst>
              <a:ext uri="{FF2B5EF4-FFF2-40B4-BE49-F238E27FC236}">
                <a16:creationId xmlns:a16="http://schemas.microsoft.com/office/drawing/2014/main" id="{371EEEDB-FE8A-46FE-B5DE-83502475004A}"/>
              </a:ext>
            </a:extLst>
          </p:cNvPr>
          <p:cNvSpPr/>
          <p:nvPr/>
        </p:nvSpPr>
        <p:spPr>
          <a:xfrm>
            <a:off x="7408657" y="33290"/>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DE395EB8-7179-4B43-99D4-156E65A700AC}"/>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28" name="矩形 27">
            <a:extLst>
              <a:ext uri="{FF2B5EF4-FFF2-40B4-BE49-F238E27FC236}">
                <a16:creationId xmlns:a16="http://schemas.microsoft.com/office/drawing/2014/main" id="{93D8981B-AF20-4DC7-ABF8-10F9897107C3}"/>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sp>
        <p:nvSpPr>
          <p:cNvPr id="15" name="矩形 14">
            <a:extLst>
              <a:ext uri="{FF2B5EF4-FFF2-40B4-BE49-F238E27FC236}">
                <a16:creationId xmlns:a16="http://schemas.microsoft.com/office/drawing/2014/main" id="{9115D84B-107D-4FC7-9AEE-969B3B3851F7}"/>
              </a:ext>
            </a:extLst>
          </p:cNvPr>
          <p:cNvSpPr/>
          <p:nvPr/>
        </p:nvSpPr>
        <p:spPr>
          <a:xfrm>
            <a:off x="399716" y="594739"/>
            <a:ext cx="1577548"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D. Visualization</a:t>
            </a:r>
          </a:p>
        </p:txBody>
      </p:sp>
      <p:pic>
        <p:nvPicPr>
          <p:cNvPr id="8" name="音訊 7">
            <a:hlinkClick r:id="" action="ppaction://media"/>
            <a:extLst>
              <a:ext uri="{FF2B5EF4-FFF2-40B4-BE49-F238E27FC236}">
                <a16:creationId xmlns:a16="http://schemas.microsoft.com/office/drawing/2014/main" id="{B3954FB6-0C60-4949-BEAD-32823C61247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723302329"/>
      </p:ext>
    </p:extLst>
  </p:cSld>
  <p:clrMapOvr>
    <a:masterClrMapping/>
  </p:clrMapOvr>
  <mc:AlternateContent xmlns:mc="http://schemas.openxmlformats.org/markup-compatibility/2006" xmlns:p14="http://schemas.microsoft.com/office/powerpoint/2010/main">
    <mc:Choice Requires="p14">
      <p:transition spd="slow" p14:dur="2000" advTm="13475"/>
    </mc:Choice>
    <mc:Fallback xmlns="">
      <p:transition spd="slow" advTm="134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593F37B1-A25D-4F30-81C8-91CFC1AE6E35}"/>
              </a:ext>
            </a:extLst>
          </p:cNvPr>
          <p:cNvSpPr>
            <a:spLocks noGrp="1"/>
          </p:cNvSpPr>
          <p:nvPr>
            <p:ph type="sldNum" sz="quarter" idx="12"/>
          </p:nvPr>
        </p:nvSpPr>
        <p:spPr/>
        <p:txBody>
          <a:bodyPr/>
          <a:lstStyle/>
          <a:p>
            <a:fld id="{BF8CE765-4F4E-465C-81D9-F9DA65D64035}" type="slidenum">
              <a:rPr lang="zh-TW" altLang="en-US" smtClean="0"/>
              <a:t>28</a:t>
            </a:fld>
            <a:endParaRPr lang="zh-TW" altLang="en-US"/>
          </a:p>
        </p:txBody>
      </p:sp>
      <p:sp>
        <p:nvSpPr>
          <p:cNvPr id="20" name="椭圆 14">
            <a:extLst>
              <a:ext uri="{FF2B5EF4-FFF2-40B4-BE49-F238E27FC236}">
                <a16:creationId xmlns:a16="http://schemas.microsoft.com/office/drawing/2014/main" id="{F5068976-8419-4EBC-8393-1C7A6241E6B5}"/>
              </a:ext>
            </a:extLst>
          </p:cNvPr>
          <p:cNvSpPr/>
          <p:nvPr/>
        </p:nvSpPr>
        <p:spPr>
          <a:xfrm>
            <a:off x="2256909" y="2118102"/>
            <a:ext cx="2394908" cy="2394908"/>
          </a:xfrm>
          <a:prstGeom prst="ellipse">
            <a:avLst/>
          </a:prstGeom>
          <a:solidFill>
            <a:schemeClr val="accent1"/>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en-US" altLang="zh-CN" sz="8000" dirty="0">
                <a:latin typeface="+mj-lt"/>
              </a:rPr>
              <a:t>05</a:t>
            </a:r>
            <a:endParaRPr lang="zh-CN" altLang="en-US" sz="8000" dirty="0">
              <a:latin typeface="+mj-lt"/>
            </a:endParaRPr>
          </a:p>
        </p:txBody>
      </p:sp>
      <p:sp>
        <p:nvSpPr>
          <p:cNvPr id="21" name="矩形 20">
            <a:extLst>
              <a:ext uri="{FF2B5EF4-FFF2-40B4-BE49-F238E27FC236}">
                <a16:creationId xmlns:a16="http://schemas.microsoft.com/office/drawing/2014/main" id="{C6528B0D-EEFD-4786-97BD-B62578473F8F}"/>
              </a:ext>
            </a:extLst>
          </p:cNvPr>
          <p:cNvSpPr/>
          <p:nvPr/>
        </p:nvSpPr>
        <p:spPr>
          <a:xfrm>
            <a:off x="4727848" y="2410552"/>
            <a:ext cx="3877985" cy="830997"/>
          </a:xfrm>
          <a:prstGeom prst="rect">
            <a:avLst/>
          </a:prstGeom>
        </p:spPr>
        <p:txBody>
          <a:bodyPr wrap="none">
            <a:spAutoFit/>
          </a:bodyPr>
          <a:lstStyle/>
          <a:p>
            <a:pPr algn="ctr"/>
            <a:r>
              <a:rPr lang="zh-TW" altLang="en-US" sz="48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rPr>
              <a:t>系統延伸發想</a:t>
            </a:r>
            <a:endParaRPr lang="zh-CN" altLang="en-US" sz="48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endParaRPr>
          </a:p>
        </p:txBody>
      </p:sp>
      <p:sp>
        <p:nvSpPr>
          <p:cNvPr id="7" name="矩形 6">
            <a:extLst>
              <a:ext uri="{FF2B5EF4-FFF2-40B4-BE49-F238E27FC236}">
                <a16:creationId xmlns:a16="http://schemas.microsoft.com/office/drawing/2014/main" id="{A1A5B0E5-1651-4938-BEF4-770BFA5649E4}"/>
              </a:ext>
            </a:extLst>
          </p:cNvPr>
          <p:cNvSpPr/>
          <p:nvPr/>
        </p:nvSpPr>
        <p:spPr>
          <a:xfrm>
            <a:off x="4958548" y="3241549"/>
            <a:ext cx="4976543" cy="584775"/>
          </a:xfrm>
          <a:prstGeom prst="rect">
            <a:avLst/>
          </a:prstGeom>
        </p:spPr>
        <p:txBody>
          <a:bodyPr wrap="square">
            <a:spAutoFit/>
          </a:bodyPr>
          <a:lstStyle/>
          <a:p>
            <a:r>
              <a:rPr lang="en-US" altLang="zh-TW" sz="32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Future System</a:t>
            </a:r>
            <a:endParaRPr lang="en-US" altLang="zh-CN" sz="32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endParaRPr>
          </a:p>
        </p:txBody>
      </p:sp>
      <p:pic>
        <p:nvPicPr>
          <p:cNvPr id="2" name="音訊 1">
            <a:hlinkClick r:id="" action="ppaction://media"/>
            <a:extLst>
              <a:ext uri="{FF2B5EF4-FFF2-40B4-BE49-F238E27FC236}">
                <a16:creationId xmlns:a16="http://schemas.microsoft.com/office/drawing/2014/main" id="{994EF654-860D-4C57-B021-FC740167381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179023502"/>
      </p:ext>
    </p:extLst>
  </p:cSld>
  <p:clrMapOvr>
    <a:masterClrMapping/>
  </p:clrMapOvr>
  <mc:AlternateContent xmlns:mc="http://schemas.openxmlformats.org/markup-compatibility/2006" xmlns:p14="http://schemas.microsoft.com/office/powerpoint/2010/main">
    <mc:Choice Requires="p14">
      <p:transition spd="slow" p14:dur="2000" advTm="3270"/>
    </mc:Choice>
    <mc:Fallback xmlns="">
      <p:transition spd="slow" advTm="32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5183A82-9DEB-4EC5-9C61-ADE694674CED}"/>
              </a:ext>
            </a:extLst>
          </p:cNvPr>
          <p:cNvSpPr>
            <a:spLocks noGrp="1"/>
          </p:cNvSpPr>
          <p:nvPr>
            <p:ph type="sldNum" sz="quarter" idx="12"/>
          </p:nvPr>
        </p:nvSpPr>
        <p:spPr/>
        <p:txBody>
          <a:bodyPr/>
          <a:lstStyle/>
          <a:p>
            <a:fld id="{BF8CE765-4F4E-465C-81D9-F9DA65D64035}" type="slidenum">
              <a:rPr lang="zh-TW" altLang="en-US" smtClean="0"/>
              <a:t>29</a:t>
            </a:fld>
            <a:endParaRPr lang="zh-TW" altLang="en-US" dirty="0"/>
          </a:p>
        </p:txBody>
      </p:sp>
      <p:sp>
        <p:nvSpPr>
          <p:cNvPr id="17" name="矩形 16">
            <a:extLst>
              <a:ext uri="{FF2B5EF4-FFF2-40B4-BE49-F238E27FC236}">
                <a16:creationId xmlns:a16="http://schemas.microsoft.com/office/drawing/2014/main" id="{FF885DDD-0FFE-44BC-8CD2-CA7462B3168D}"/>
              </a:ext>
            </a:extLst>
          </p:cNvPr>
          <p:cNvSpPr/>
          <p:nvPr/>
        </p:nvSpPr>
        <p:spPr>
          <a:xfrm>
            <a:off x="399716" y="594739"/>
            <a:ext cx="1255472"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A. </a:t>
            </a:r>
            <a:r>
              <a:rPr lang="zh-TW" altLang="en-US"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延伸發想</a:t>
            </a:r>
            <a:endPar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40" name="內容版面配置區 5">
            <a:extLst>
              <a:ext uri="{FF2B5EF4-FFF2-40B4-BE49-F238E27FC236}">
                <a16:creationId xmlns:a16="http://schemas.microsoft.com/office/drawing/2014/main" id="{48D80B8F-4EB7-410F-9352-9DD6EA61A7B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44597" y="1071493"/>
            <a:ext cx="8187991" cy="5458661"/>
          </a:xfrm>
          <a:prstGeom prst="rect">
            <a:avLst/>
          </a:prstGeom>
        </p:spPr>
      </p:pic>
      <p:grpSp>
        <p:nvGrpSpPr>
          <p:cNvPr id="41" name="群組 40">
            <a:extLst>
              <a:ext uri="{FF2B5EF4-FFF2-40B4-BE49-F238E27FC236}">
                <a16:creationId xmlns:a16="http://schemas.microsoft.com/office/drawing/2014/main" id="{6B381A5D-1CC4-4D4C-A113-DBDB478053AD}"/>
              </a:ext>
            </a:extLst>
          </p:cNvPr>
          <p:cNvGrpSpPr/>
          <p:nvPr/>
        </p:nvGrpSpPr>
        <p:grpSpPr>
          <a:xfrm>
            <a:off x="5087888" y="1563933"/>
            <a:ext cx="2421906" cy="4155805"/>
            <a:chOff x="3447257" y="1447851"/>
            <a:chExt cx="2421906" cy="4155805"/>
          </a:xfrm>
        </p:grpSpPr>
        <p:sp>
          <p:nvSpPr>
            <p:cNvPr id="42" name="矩形 41">
              <a:extLst>
                <a:ext uri="{FF2B5EF4-FFF2-40B4-BE49-F238E27FC236}">
                  <a16:creationId xmlns:a16="http://schemas.microsoft.com/office/drawing/2014/main" id="{1CF7FA21-3EFF-422F-B8C2-12B84BEFEA85}"/>
                </a:ext>
              </a:extLst>
            </p:cNvPr>
            <p:cNvSpPr/>
            <p:nvPr/>
          </p:nvSpPr>
          <p:spPr>
            <a:xfrm rot="907929">
              <a:off x="3447257" y="1447851"/>
              <a:ext cx="1957394" cy="41558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43" name="矩形: 圓角 42">
              <a:extLst>
                <a:ext uri="{FF2B5EF4-FFF2-40B4-BE49-F238E27FC236}">
                  <a16:creationId xmlns:a16="http://schemas.microsoft.com/office/drawing/2014/main" id="{1A9A86C9-45E6-4163-810B-334AA9F24F44}"/>
                </a:ext>
              </a:extLst>
            </p:cNvPr>
            <p:cNvSpPr/>
            <p:nvPr/>
          </p:nvSpPr>
          <p:spPr>
            <a:xfrm rot="900000">
              <a:off x="3995551" y="2597294"/>
              <a:ext cx="1224136" cy="288032"/>
            </a:xfrm>
            <a:prstGeom prst="roundRect">
              <a:avLst/>
            </a:prstGeom>
            <a:solidFill>
              <a:srgbClr val="30548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TW" altLang="en-US" sz="1100" dirty="0">
                  <a:latin typeface="+mj-ea"/>
                  <a:ea typeface="+mj-ea"/>
                </a:rPr>
                <a:t>受益人</a:t>
              </a:r>
              <a:r>
                <a:rPr lang="en-US" altLang="zh-TW" sz="1100" dirty="0">
                  <a:latin typeface="+mj-ea"/>
                  <a:ea typeface="+mj-ea"/>
                </a:rPr>
                <a:t>:</a:t>
              </a:r>
              <a:endParaRPr lang="zh-TW" altLang="en-US" sz="1100" dirty="0">
                <a:latin typeface="+mj-ea"/>
                <a:ea typeface="+mj-ea"/>
              </a:endParaRPr>
            </a:p>
          </p:txBody>
        </p:sp>
        <p:sp>
          <p:nvSpPr>
            <p:cNvPr id="44" name="矩形: 圓角 43">
              <a:extLst>
                <a:ext uri="{FF2B5EF4-FFF2-40B4-BE49-F238E27FC236}">
                  <a16:creationId xmlns:a16="http://schemas.microsoft.com/office/drawing/2014/main" id="{E90370C9-3143-48BF-A549-4DC53E76A2E7}"/>
                </a:ext>
              </a:extLst>
            </p:cNvPr>
            <p:cNvSpPr/>
            <p:nvPr/>
          </p:nvSpPr>
          <p:spPr>
            <a:xfrm rot="900000">
              <a:off x="3874842" y="2950952"/>
              <a:ext cx="1224136" cy="288032"/>
            </a:xfrm>
            <a:prstGeom prst="roundRect">
              <a:avLst/>
            </a:prstGeom>
            <a:solidFill>
              <a:srgbClr val="30548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TW" altLang="en-US" sz="1100" dirty="0">
                  <a:latin typeface="+mj-ea"/>
                  <a:ea typeface="+mj-ea"/>
                </a:rPr>
                <a:t>理賠原因</a:t>
              </a:r>
              <a:r>
                <a:rPr lang="en-US" altLang="zh-TW" sz="1100" dirty="0">
                  <a:latin typeface="+mj-ea"/>
                  <a:ea typeface="+mj-ea"/>
                </a:rPr>
                <a:t>:</a:t>
              </a:r>
              <a:endParaRPr lang="zh-TW" altLang="en-US" sz="1100" dirty="0">
                <a:latin typeface="+mj-ea"/>
                <a:ea typeface="+mj-ea"/>
              </a:endParaRPr>
            </a:p>
          </p:txBody>
        </p:sp>
        <p:sp>
          <p:nvSpPr>
            <p:cNvPr id="45" name="矩形: 圓角 44">
              <a:extLst>
                <a:ext uri="{FF2B5EF4-FFF2-40B4-BE49-F238E27FC236}">
                  <a16:creationId xmlns:a16="http://schemas.microsoft.com/office/drawing/2014/main" id="{F6FC3112-72D8-4EC9-9C56-832899082EB2}"/>
                </a:ext>
              </a:extLst>
            </p:cNvPr>
            <p:cNvSpPr/>
            <p:nvPr/>
          </p:nvSpPr>
          <p:spPr>
            <a:xfrm rot="900000">
              <a:off x="3773997" y="3320792"/>
              <a:ext cx="1224136" cy="288032"/>
            </a:xfrm>
            <a:prstGeom prst="roundRect">
              <a:avLst/>
            </a:prstGeom>
            <a:solidFill>
              <a:srgbClr val="30548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TW" altLang="en-US" sz="1100" dirty="0">
                  <a:latin typeface="+mj-ea"/>
                  <a:ea typeface="+mj-ea"/>
                </a:rPr>
                <a:t>事故時間</a:t>
              </a:r>
              <a:r>
                <a:rPr lang="en-US" altLang="zh-TW" sz="1100" dirty="0">
                  <a:latin typeface="+mj-ea"/>
                  <a:ea typeface="+mj-ea"/>
                </a:rPr>
                <a:t>:</a:t>
              </a:r>
              <a:endParaRPr lang="zh-TW" altLang="en-US" sz="1100" dirty="0">
                <a:latin typeface="+mj-ea"/>
                <a:ea typeface="+mj-ea"/>
              </a:endParaRPr>
            </a:p>
          </p:txBody>
        </p:sp>
        <p:sp>
          <p:nvSpPr>
            <p:cNvPr id="46" name="矩形: 圓角 45">
              <a:extLst>
                <a:ext uri="{FF2B5EF4-FFF2-40B4-BE49-F238E27FC236}">
                  <a16:creationId xmlns:a16="http://schemas.microsoft.com/office/drawing/2014/main" id="{C7024733-714A-4A28-A306-E37A3D42586F}"/>
                </a:ext>
              </a:extLst>
            </p:cNvPr>
            <p:cNvSpPr/>
            <p:nvPr/>
          </p:nvSpPr>
          <p:spPr>
            <a:xfrm rot="900000">
              <a:off x="3673152" y="3695215"/>
              <a:ext cx="1224136" cy="288032"/>
            </a:xfrm>
            <a:prstGeom prst="roundRect">
              <a:avLst/>
            </a:prstGeom>
            <a:solidFill>
              <a:srgbClr val="30548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TW" altLang="en-US" sz="1100" dirty="0">
                  <a:latin typeface="+mj-ea"/>
                  <a:ea typeface="+mj-ea"/>
                </a:rPr>
                <a:t>險種</a:t>
              </a:r>
              <a:r>
                <a:rPr lang="en-US" altLang="zh-TW" sz="1100" dirty="0">
                  <a:latin typeface="+mj-ea"/>
                  <a:ea typeface="+mj-ea"/>
                </a:rPr>
                <a:t>:</a:t>
              </a:r>
              <a:endParaRPr lang="zh-TW" altLang="en-US" sz="1100" dirty="0">
                <a:latin typeface="+mj-ea"/>
                <a:ea typeface="+mj-ea"/>
              </a:endParaRPr>
            </a:p>
          </p:txBody>
        </p:sp>
        <p:sp>
          <p:nvSpPr>
            <p:cNvPr id="47" name="矩形: 圓角 46">
              <a:extLst>
                <a:ext uri="{FF2B5EF4-FFF2-40B4-BE49-F238E27FC236}">
                  <a16:creationId xmlns:a16="http://schemas.microsoft.com/office/drawing/2014/main" id="{156B520D-DCAA-49FE-8F0A-331CA9F19FE2}"/>
                </a:ext>
              </a:extLst>
            </p:cNvPr>
            <p:cNvSpPr/>
            <p:nvPr/>
          </p:nvSpPr>
          <p:spPr>
            <a:xfrm rot="900000">
              <a:off x="3544385" y="4097971"/>
              <a:ext cx="1224136" cy="288032"/>
            </a:xfrm>
            <a:prstGeom prst="roundRect">
              <a:avLst/>
            </a:prstGeom>
            <a:solidFill>
              <a:srgbClr val="30548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TW" altLang="en-US" sz="1100" dirty="0">
                  <a:latin typeface="+mj-ea"/>
                  <a:ea typeface="+mj-ea"/>
                </a:rPr>
                <a:t>理賠金額</a:t>
              </a:r>
              <a:r>
                <a:rPr lang="en-US" altLang="zh-TW" sz="1100" dirty="0">
                  <a:latin typeface="+mj-ea"/>
                  <a:ea typeface="+mj-ea"/>
                </a:rPr>
                <a:t>:</a:t>
              </a:r>
              <a:endParaRPr lang="zh-TW" altLang="en-US" sz="1100" dirty="0">
                <a:latin typeface="+mj-ea"/>
                <a:ea typeface="+mj-ea"/>
              </a:endParaRPr>
            </a:p>
          </p:txBody>
        </p:sp>
        <p:sp>
          <p:nvSpPr>
            <p:cNvPr id="48" name="矩形: 圓角 47">
              <a:extLst>
                <a:ext uri="{FF2B5EF4-FFF2-40B4-BE49-F238E27FC236}">
                  <a16:creationId xmlns:a16="http://schemas.microsoft.com/office/drawing/2014/main" id="{48865971-AAB4-489B-8573-459B4BCA2769}"/>
                </a:ext>
              </a:extLst>
            </p:cNvPr>
            <p:cNvSpPr/>
            <p:nvPr/>
          </p:nvSpPr>
          <p:spPr>
            <a:xfrm rot="900000">
              <a:off x="3678903" y="4797805"/>
              <a:ext cx="582440" cy="247992"/>
            </a:xfrm>
            <a:prstGeom prst="roundRect">
              <a:avLst/>
            </a:prstGeom>
            <a:solidFill>
              <a:schemeClr val="accent5">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100" b="1" dirty="0">
                  <a:latin typeface="+mj-ea"/>
                  <a:ea typeface="+mj-ea"/>
                </a:rPr>
                <a:t>送出</a:t>
              </a:r>
            </a:p>
          </p:txBody>
        </p:sp>
        <p:sp>
          <p:nvSpPr>
            <p:cNvPr id="49" name="文字方塊 48">
              <a:extLst>
                <a:ext uri="{FF2B5EF4-FFF2-40B4-BE49-F238E27FC236}">
                  <a16:creationId xmlns:a16="http://schemas.microsoft.com/office/drawing/2014/main" id="{B3E4AFF1-D383-4AB2-8D59-8D89541780F8}"/>
                </a:ext>
              </a:extLst>
            </p:cNvPr>
            <p:cNvSpPr txBox="1"/>
            <p:nvPr/>
          </p:nvSpPr>
          <p:spPr>
            <a:xfrm rot="901871">
              <a:off x="3987083" y="1884656"/>
              <a:ext cx="1882080" cy="276999"/>
            </a:xfrm>
            <a:prstGeom prst="rect">
              <a:avLst/>
            </a:prstGeom>
            <a:noFill/>
          </p:spPr>
          <p:txBody>
            <a:bodyPr wrap="square" rtlCol="0">
              <a:spAutoFit/>
            </a:bodyPr>
            <a:lstStyle/>
            <a:p>
              <a:r>
                <a:rPr lang="zh-TW" altLang="en-US" sz="1200" dirty="0">
                  <a:latin typeface="+mj-ea"/>
                  <a:ea typeface="+mj-ea"/>
                </a:rPr>
                <a:t>南山理賠再購推薦系統</a:t>
              </a:r>
              <a:endParaRPr lang="en-US" altLang="zh-TW" sz="1200" dirty="0">
                <a:latin typeface="+mj-ea"/>
                <a:ea typeface="+mj-ea"/>
              </a:endParaRPr>
            </a:p>
          </p:txBody>
        </p:sp>
      </p:grpSp>
      <p:sp>
        <p:nvSpPr>
          <p:cNvPr id="51" name="文字方塊 50">
            <a:extLst>
              <a:ext uri="{FF2B5EF4-FFF2-40B4-BE49-F238E27FC236}">
                <a16:creationId xmlns:a16="http://schemas.microsoft.com/office/drawing/2014/main" id="{ED8DCF72-53CB-470C-9767-ABEEB9F5F9FB}"/>
              </a:ext>
            </a:extLst>
          </p:cNvPr>
          <p:cNvSpPr txBox="1"/>
          <p:nvPr/>
        </p:nvSpPr>
        <p:spPr>
          <a:xfrm>
            <a:off x="7513516" y="4692186"/>
            <a:ext cx="2719072" cy="646331"/>
          </a:xfrm>
          <a:prstGeom prst="rect">
            <a:avLst/>
          </a:prstGeom>
          <a:noFill/>
        </p:spPr>
        <p:txBody>
          <a:bodyPr wrap="square" rtlCol="0">
            <a:spAutoFit/>
          </a:bodyPr>
          <a:lstStyle/>
          <a:p>
            <a:r>
              <a:rPr lang="zh-TW" altLang="en-US" dirty="0">
                <a:latin typeface="標楷體" panose="03000509000000000000" pitchFamily="65" charset="-120"/>
                <a:ea typeface="標楷體" panose="03000509000000000000" pitchFamily="65" charset="-120"/>
              </a:rPr>
              <a:t>由業務員、理賠人員填寫被保人資料</a:t>
            </a:r>
            <a:endParaRPr lang="en-US" dirty="0">
              <a:latin typeface="標楷體" panose="03000509000000000000" pitchFamily="65" charset="-120"/>
              <a:ea typeface="標楷體" panose="03000509000000000000" pitchFamily="65" charset="-120"/>
            </a:endParaRPr>
          </a:p>
        </p:txBody>
      </p:sp>
      <p:sp>
        <p:nvSpPr>
          <p:cNvPr id="52" name="矩形: 圓角 51">
            <a:extLst>
              <a:ext uri="{FF2B5EF4-FFF2-40B4-BE49-F238E27FC236}">
                <a16:creationId xmlns:a16="http://schemas.microsoft.com/office/drawing/2014/main" id="{5690410D-0D99-4D29-9FB8-11720DE23B0B}"/>
              </a:ext>
            </a:extLst>
          </p:cNvPr>
          <p:cNvSpPr/>
          <p:nvPr/>
        </p:nvSpPr>
        <p:spPr>
          <a:xfrm rot="900000">
            <a:off x="5740130" y="2331858"/>
            <a:ext cx="1224136" cy="288032"/>
          </a:xfrm>
          <a:prstGeom prst="roundRect">
            <a:avLst/>
          </a:prstGeom>
          <a:solidFill>
            <a:srgbClr val="30548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TW" altLang="en-US" sz="1100" dirty="0">
                <a:latin typeface="+mj-ea"/>
                <a:ea typeface="+mj-ea"/>
              </a:rPr>
              <a:t>被保人</a:t>
            </a:r>
            <a:r>
              <a:rPr lang="en-US" altLang="zh-TW" sz="1100" dirty="0">
                <a:latin typeface="+mj-ea"/>
                <a:ea typeface="+mj-ea"/>
              </a:rPr>
              <a:t>:</a:t>
            </a:r>
            <a:endParaRPr lang="zh-TW" altLang="en-US" sz="1100" dirty="0">
              <a:latin typeface="+mj-ea"/>
              <a:ea typeface="+mj-ea"/>
            </a:endParaRPr>
          </a:p>
        </p:txBody>
      </p:sp>
      <p:pic>
        <p:nvPicPr>
          <p:cNvPr id="30" name="內容版面配置區 5">
            <a:extLst>
              <a:ext uri="{FF2B5EF4-FFF2-40B4-BE49-F238E27FC236}">
                <a16:creationId xmlns:a16="http://schemas.microsoft.com/office/drawing/2014/main" id="{89841A2E-ED61-4961-96B6-53639ECC1A75}"/>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9980" b="95030" l="9992" r="89981">
                        <a14:foregroundMark x1="34420" y1="27313" x2="33773" y2="38182"/>
                        <a14:foregroundMark x1="33773" y1="38182" x2="29006" y2="47960"/>
                        <a14:foregroundMark x1="29006" y1="47960" x2="25613" y2="73576"/>
                        <a14:foregroundMark x1="25613" y1="73576" x2="26232" y2="84485"/>
                        <a14:foregroundMark x1="26232" y1="84485" x2="40183" y2="95030"/>
                        <a14:foregroundMark x1="40183" y1="95030" x2="55992" y2="86828"/>
                        <a14:foregroundMark x1="55992" y1="86828" x2="57985" y2="86828"/>
                        <a14:foregroundMark x1="62106" y1="58020" x2="67466" y2="61010"/>
                        <a14:backgroundMark x1="41530" y1="84929" x2="56370" y2="13293"/>
                        <a14:backgroundMark x1="35524" y1="76727" x2="50821" y2="81212"/>
                        <a14:backgroundMark x1="50821" y1="81212" x2="52734" y2="70545"/>
                        <a14:backgroundMark x1="52734" y1="70545" x2="45327" y2="64040"/>
                        <a14:backgroundMark x1="45327" y1="64040" x2="41045" y2="55515"/>
                        <a14:backgroundMark x1="41045" y1="55515" x2="55104" y2="49010"/>
                        <a14:backgroundMark x1="55104" y1="49010" x2="56989" y2="53333"/>
                        <a14:backgroundMark x1="55104" y1="54465" x2="51495" y2="72606"/>
                        <a14:backgroundMark x1="45004" y1="11798" x2="41664" y2="38263"/>
                        <a14:backgroundMark x1="41664" y1="38263" x2="49179" y2="21939"/>
                        <a14:backgroundMark x1="49179" y1="21939" x2="51118" y2="10949"/>
                        <a14:backgroundMark x1="51118" y1="10949" x2="47455" y2="34263"/>
                        <a14:backgroundMark x1="47455" y1="34263" x2="47266" y2="45131"/>
                        <a14:backgroundMark x1="47266" y1="45131" x2="40722" y2="52444"/>
                        <a14:backgroundMark x1="40722" y1="52444" x2="36817" y2="62788"/>
                        <a14:backgroundMark x1="36817" y1="62788" x2="35712" y2="73495"/>
                        <a14:backgroundMark x1="35712" y1="73495" x2="42984" y2="68444"/>
                        <a14:backgroundMark x1="42984" y1="68444" x2="50364" y2="70626"/>
                        <a14:backgroundMark x1="50364" y1="70626" x2="52868" y2="70343"/>
                        <a14:backgroundMark x1="60733" y1="52970" x2="58093" y2="65131"/>
                        <a14:backgroundMark x1="58093" y1="65131" x2="54161" y2="74263"/>
                        <a14:backgroundMark x1="54161" y1="74263" x2="52868" y2="85131"/>
                        <a14:backgroundMark x1="52868" y1="85131" x2="38406" y2="80283"/>
                        <a14:backgroundMark x1="38406" y1="80283" x2="33154" y2="73333"/>
                      </a14:backgroundRemoval>
                    </a14:imgEffect>
                  </a14:imgLayer>
                </a14:imgProps>
              </a:ext>
              <a:ext uri="{28A0092B-C50C-407E-A947-70E740481C1C}">
                <a14:useLocalDpi xmlns:a14="http://schemas.microsoft.com/office/drawing/2010/main" val="0"/>
              </a:ext>
            </a:extLst>
          </a:blip>
          <a:stretch>
            <a:fillRect/>
          </a:stretch>
        </p:blipFill>
        <p:spPr>
          <a:xfrm>
            <a:off x="2014858" y="1071492"/>
            <a:ext cx="8156283" cy="5458661"/>
          </a:xfrm>
          <a:prstGeom prst="rect">
            <a:avLst/>
          </a:prstGeom>
        </p:spPr>
      </p:pic>
      <p:sp>
        <p:nvSpPr>
          <p:cNvPr id="29" name="矩形 28">
            <a:extLst>
              <a:ext uri="{FF2B5EF4-FFF2-40B4-BE49-F238E27FC236}">
                <a16:creationId xmlns:a16="http://schemas.microsoft.com/office/drawing/2014/main" id="{01D3248F-4088-4753-8D97-3CDD4AE42755}"/>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矩形 30">
            <a:extLst>
              <a:ext uri="{FF2B5EF4-FFF2-40B4-BE49-F238E27FC236}">
                <a16:creationId xmlns:a16="http://schemas.microsoft.com/office/drawing/2014/main" id="{55421305-EAB9-4447-A642-EC9EF003FF30}"/>
              </a:ext>
            </a:extLst>
          </p:cNvPr>
          <p:cNvSpPr/>
          <p:nvPr/>
        </p:nvSpPr>
        <p:spPr>
          <a:xfrm>
            <a:off x="9754560" y="0"/>
            <a:ext cx="2437200" cy="381800"/>
          </a:xfrm>
          <a:prstGeom prst="rect">
            <a:avLst/>
          </a:prstGeom>
          <a:solidFill>
            <a:schemeClr val="tx1">
              <a:lumMod val="75000"/>
              <a:lumOff val="2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2" name="矩形 31">
            <a:extLst>
              <a:ext uri="{FF2B5EF4-FFF2-40B4-BE49-F238E27FC236}">
                <a16:creationId xmlns:a16="http://schemas.microsoft.com/office/drawing/2014/main" id="{03D7BB6D-4BE5-4590-BDA0-75A89F0FEA6C}"/>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3" name="矩形 32">
            <a:extLst>
              <a:ext uri="{FF2B5EF4-FFF2-40B4-BE49-F238E27FC236}">
                <a16:creationId xmlns:a16="http://schemas.microsoft.com/office/drawing/2014/main" id="{3418DF2A-C78D-43FB-BB0C-A4C6A13F05DB}"/>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34" name="矩形 33">
            <a:extLst>
              <a:ext uri="{FF2B5EF4-FFF2-40B4-BE49-F238E27FC236}">
                <a16:creationId xmlns:a16="http://schemas.microsoft.com/office/drawing/2014/main" id="{093F3799-1AA3-473D-BD90-D207194DD525}"/>
              </a:ext>
            </a:extLst>
          </p:cNvPr>
          <p:cNvSpPr/>
          <p:nvPr/>
        </p:nvSpPr>
        <p:spPr>
          <a:xfrm>
            <a:off x="24372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5" name="矩形 34">
            <a:extLst>
              <a:ext uri="{FF2B5EF4-FFF2-40B4-BE49-F238E27FC236}">
                <a16:creationId xmlns:a16="http://schemas.microsoft.com/office/drawing/2014/main" id="{2D541E51-D193-4CD1-9FE9-B210C1237B3D}"/>
              </a:ext>
            </a:extLst>
          </p:cNvPr>
          <p:cNvSpPr/>
          <p:nvPr/>
        </p:nvSpPr>
        <p:spPr>
          <a:xfrm>
            <a:off x="48744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6" name="矩形 35">
            <a:extLst>
              <a:ext uri="{FF2B5EF4-FFF2-40B4-BE49-F238E27FC236}">
                <a16:creationId xmlns:a16="http://schemas.microsoft.com/office/drawing/2014/main" id="{B2988FDC-1863-4E34-B4AD-94907AF31CCA}"/>
              </a:ext>
            </a:extLst>
          </p:cNvPr>
          <p:cNvSpPr/>
          <p:nvPr/>
        </p:nvSpPr>
        <p:spPr>
          <a:xfrm>
            <a:off x="4916544"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37" name="矩形 36">
            <a:extLst>
              <a:ext uri="{FF2B5EF4-FFF2-40B4-BE49-F238E27FC236}">
                <a16:creationId xmlns:a16="http://schemas.microsoft.com/office/drawing/2014/main" id="{F20165AA-5CD3-4E11-B4C9-EFB7D3DCCAF1}"/>
              </a:ext>
            </a:extLst>
          </p:cNvPr>
          <p:cNvSpPr/>
          <p:nvPr/>
        </p:nvSpPr>
        <p:spPr>
          <a:xfrm>
            <a:off x="73116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8" name="矩形 37">
            <a:extLst>
              <a:ext uri="{FF2B5EF4-FFF2-40B4-BE49-F238E27FC236}">
                <a16:creationId xmlns:a16="http://schemas.microsoft.com/office/drawing/2014/main" id="{FFA6EFD5-2FC9-48E1-988D-6438AD9BDC6C}"/>
              </a:ext>
            </a:extLst>
          </p:cNvPr>
          <p:cNvSpPr/>
          <p:nvPr/>
        </p:nvSpPr>
        <p:spPr>
          <a:xfrm>
            <a:off x="7408657" y="33290"/>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39" name="矩形 38">
            <a:extLst>
              <a:ext uri="{FF2B5EF4-FFF2-40B4-BE49-F238E27FC236}">
                <a16:creationId xmlns:a16="http://schemas.microsoft.com/office/drawing/2014/main" id="{91628FE3-A406-43EB-96E2-D3F6A056A8D3}"/>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50" name="矩形 49">
            <a:extLst>
              <a:ext uri="{FF2B5EF4-FFF2-40B4-BE49-F238E27FC236}">
                <a16:creationId xmlns:a16="http://schemas.microsoft.com/office/drawing/2014/main" id="{5482D96B-69B7-446D-A574-424040BEDCB7}"/>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pic>
        <p:nvPicPr>
          <p:cNvPr id="3" name="音訊 2">
            <a:hlinkClick r:id="" action="ppaction://media"/>
            <a:extLst>
              <a:ext uri="{FF2B5EF4-FFF2-40B4-BE49-F238E27FC236}">
                <a16:creationId xmlns:a16="http://schemas.microsoft.com/office/drawing/2014/main" id="{1CEDF60C-C580-40E2-A153-B4F4194274A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554010484"/>
      </p:ext>
    </p:extLst>
  </p:cSld>
  <p:clrMapOvr>
    <a:masterClrMapping/>
  </p:clrMapOvr>
  <mc:AlternateContent xmlns:mc="http://schemas.openxmlformats.org/markup-compatibility/2006" xmlns:p14="http://schemas.microsoft.com/office/powerpoint/2010/main">
    <mc:Choice Requires="p14">
      <p:transition spd="slow" p14:dur="2000" advTm="24262"/>
    </mc:Choice>
    <mc:Fallback xmlns="">
      <p:transition spd="slow" advTm="242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593F37B1-A25D-4F30-81C8-91CFC1AE6E35}"/>
              </a:ext>
            </a:extLst>
          </p:cNvPr>
          <p:cNvSpPr>
            <a:spLocks noGrp="1"/>
          </p:cNvSpPr>
          <p:nvPr>
            <p:ph type="sldNum" sz="quarter" idx="12"/>
          </p:nvPr>
        </p:nvSpPr>
        <p:spPr/>
        <p:txBody>
          <a:bodyPr/>
          <a:lstStyle/>
          <a:p>
            <a:fld id="{BF8CE765-4F4E-465C-81D9-F9DA65D64035}" type="slidenum">
              <a:rPr lang="zh-TW" altLang="en-US" smtClean="0"/>
              <a:t>3</a:t>
            </a:fld>
            <a:endParaRPr lang="zh-TW" altLang="en-US"/>
          </a:p>
        </p:txBody>
      </p:sp>
      <p:sp>
        <p:nvSpPr>
          <p:cNvPr id="20" name="椭圆 14">
            <a:extLst>
              <a:ext uri="{FF2B5EF4-FFF2-40B4-BE49-F238E27FC236}">
                <a16:creationId xmlns:a16="http://schemas.microsoft.com/office/drawing/2014/main" id="{F5068976-8419-4EBC-8393-1C7A6241E6B5}"/>
              </a:ext>
            </a:extLst>
          </p:cNvPr>
          <p:cNvSpPr/>
          <p:nvPr/>
        </p:nvSpPr>
        <p:spPr>
          <a:xfrm>
            <a:off x="2256909" y="2118102"/>
            <a:ext cx="2394908" cy="2394908"/>
          </a:xfrm>
          <a:prstGeom prst="ellipse">
            <a:avLst/>
          </a:prstGeom>
          <a:solidFill>
            <a:schemeClr val="accent1"/>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en-US" altLang="zh-CN" sz="8000" dirty="0">
                <a:latin typeface="+mj-lt"/>
              </a:rPr>
              <a:t>01</a:t>
            </a:r>
            <a:endParaRPr lang="zh-CN" altLang="en-US" sz="8000" dirty="0">
              <a:latin typeface="+mj-lt"/>
            </a:endParaRPr>
          </a:p>
        </p:txBody>
      </p:sp>
      <p:sp>
        <p:nvSpPr>
          <p:cNvPr id="21" name="矩形 20">
            <a:extLst>
              <a:ext uri="{FF2B5EF4-FFF2-40B4-BE49-F238E27FC236}">
                <a16:creationId xmlns:a16="http://schemas.microsoft.com/office/drawing/2014/main" id="{C6528B0D-EEFD-4786-97BD-B62578473F8F}"/>
              </a:ext>
            </a:extLst>
          </p:cNvPr>
          <p:cNvSpPr/>
          <p:nvPr/>
        </p:nvSpPr>
        <p:spPr>
          <a:xfrm>
            <a:off x="5015880" y="2411778"/>
            <a:ext cx="2646879" cy="830997"/>
          </a:xfrm>
          <a:prstGeom prst="rect">
            <a:avLst/>
          </a:prstGeom>
        </p:spPr>
        <p:txBody>
          <a:bodyPr wrap="none">
            <a:spAutoFit/>
          </a:bodyPr>
          <a:lstStyle/>
          <a:p>
            <a:pPr algn="ctr"/>
            <a:r>
              <a:rPr lang="zh-TW" altLang="en-US" sz="48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rPr>
              <a:t>研究問題</a:t>
            </a:r>
            <a:endParaRPr lang="en-US" altLang="zh-TW" sz="48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endParaRPr>
          </a:p>
        </p:txBody>
      </p:sp>
      <p:sp>
        <p:nvSpPr>
          <p:cNvPr id="22" name="矩形 21">
            <a:extLst>
              <a:ext uri="{FF2B5EF4-FFF2-40B4-BE49-F238E27FC236}">
                <a16:creationId xmlns:a16="http://schemas.microsoft.com/office/drawing/2014/main" id="{1E441F43-D529-4674-994B-37E9E7449951}"/>
              </a:ext>
            </a:extLst>
          </p:cNvPr>
          <p:cNvSpPr/>
          <p:nvPr/>
        </p:nvSpPr>
        <p:spPr>
          <a:xfrm>
            <a:off x="4958549" y="3241549"/>
            <a:ext cx="3657732" cy="1077218"/>
          </a:xfrm>
          <a:prstGeom prst="rect">
            <a:avLst/>
          </a:prstGeom>
        </p:spPr>
        <p:txBody>
          <a:bodyPr wrap="square">
            <a:spAutoFit/>
          </a:bodyPr>
          <a:lstStyle/>
          <a:p>
            <a:r>
              <a:rPr lang="en-US" altLang="zh-CN" sz="3200" b="1" kern="100" dirty="0">
                <a:solidFill>
                  <a:schemeClr val="accent1"/>
                </a:solidFill>
                <a:cs typeface="Times New Roman" panose="02020603050405020304" pitchFamily="18" charset="0"/>
              </a:rPr>
              <a:t>Research </a:t>
            </a:r>
            <a:r>
              <a:rPr lang="en-US" altLang="zh-TW" sz="3200" b="1" kern="100" dirty="0">
                <a:solidFill>
                  <a:schemeClr val="accent1"/>
                </a:solidFill>
                <a:ea typeface="標楷體" panose="03000509000000000000" pitchFamily="65" charset="-120"/>
                <a:cs typeface="Times New Roman" panose="02020603050405020304" pitchFamily="18" charset="0"/>
              </a:rPr>
              <a:t>Q</a:t>
            </a:r>
            <a:r>
              <a:rPr lang="en-US" altLang="zh-CN" sz="3200" b="1" kern="100" dirty="0">
                <a:solidFill>
                  <a:schemeClr val="accent1"/>
                </a:solidFill>
                <a:cs typeface="Times New Roman" panose="02020603050405020304" pitchFamily="18" charset="0"/>
              </a:rPr>
              <a:t>uestion</a:t>
            </a:r>
          </a:p>
          <a:p>
            <a:endParaRPr lang="en-US" altLang="zh-CN" sz="3200" kern="100" dirty="0">
              <a:solidFill>
                <a:schemeClr val="accent1"/>
              </a:solidFill>
              <a:latin typeface="+mj-lt"/>
              <a:cs typeface="Times New Roman" panose="02020603050405020304" pitchFamily="18" charset="0"/>
            </a:endParaRPr>
          </a:p>
        </p:txBody>
      </p:sp>
      <p:pic>
        <p:nvPicPr>
          <p:cNvPr id="2" name="音訊 1">
            <a:hlinkClick r:id="" action="ppaction://media"/>
            <a:extLst>
              <a:ext uri="{FF2B5EF4-FFF2-40B4-BE49-F238E27FC236}">
                <a16:creationId xmlns:a16="http://schemas.microsoft.com/office/drawing/2014/main" id="{3E9E48DF-752E-4FFA-ADBB-DD2C2B6B1D8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258181072"/>
      </p:ext>
    </p:extLst>
  </p:cSld>
  <p:clrMapOvr>
    <a:masterClrMapping/>
  </p:clrMapOvr>
  <mc:AlternateContent xmlns:mc="http://schemas.openxmlformats.org/markup-compatibility/2006" xmlns:p14="http://schemas.microsoft.com/office/powerpoint/2010/main">
    <mc:Choice Requires="p14">
      <p:transition spd="slow" p14:dur="2000" advTm="2735"/>
    </mc:Choice>
    <mc:Fallback xmlns="">
      <p:transition spd="slow" advTm="27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5183A82-9DEB-4EC5-9C61-ADE694674CED}"/>
              </a:ext>
            </a:extLst>
          </p:cNvPr>
          <p:cNvSpPr>
            <a:spLocks noGrp="1"/>
          </p:cNvSpPr>
          <p:nvPr>
            <p:ph type="sldNum" sz="quarter" idx="12"/>
          </p:nvPr>
        </p:nvSpPr>
        <p:spPr/>
        <p:txBody>
          <a:bodyPr/>
          <a:lstStyle/>
          <a:p>
            <a:fld id="{BF8CE765-4F4E-465C-81D9-F9DA65D64035}" type="slidenum">
              <a:rPr lang="zh-TW" altLang="en-US" smtClean="0"/>
              <a:t>30</a:t>
            </a:fld>
            <a:endParaRPr lang="zh-TW" altLang="en-US"/>
          </a:p>
        </p:txBody>
      </p:sp>
      <p:sp>
        <p:nvSpPr>
          <p:cNvPr id="17" name="矩形 16">
            <a:extLst>
              <a:ext uri="{FF2B5EF4-FFF2-40B4-BE49-F238E27FC236}">
                <a16:creationId xmlns:a16="http://schemas.microsoft.com/office/drawing/2014/main" id="{FF885DDD-0FFE-44BC-8CD2-CA7462B3168D}"/>
              </a:ext>
            </a:extLst>
          </p:cNvPr>
          <p:cNvSpPr/>
          <p:nvPr/>
        </p:nvSpPr>
        <p:spPr>
          <a:xfrm>
            <a:off x="399716" y="594739"/>
            <a:ext cx="1255472"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A. </a:t>
            </a:r>
            <a:r>
              <a:rPr lang="zh-TW" altLang="en-US"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延伸發想</a:t>
            </a:r>
            <a:endPar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40" name="內容版面配置區 5">
            <a:extLst>
              <a:ext uri="{FF2B5EF4-FFF2-40B4-BE49-F238E27FC236}">
                <a16:creationId xmlns:a16="http://schemas.microsoft.com/office/drawing/2014/main" id="{48D80B8F-4EB7-410F-9352-9DD6EA61A7B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466062" y="1081806"/>
            <a:ext cx="8168168" cy="5445446"/>
          </a:xfrm>
          <a:prstGeom prst="rect">
            <a:avLst/>
          </a:prstGeom>
        </p:spPr>
      </p:pic>
      <p:sp>
        <p:nvSpPr>
          <p:cNvPr id="42" name="矩形 41">
            <a:extLst>
              <a:ext uri="{FF2B5EF4-FFF2-40B4-BE49-F238E27FC236}">
                <a16:creationId xmlns:a16="http://schemas.microsoft.com/office/drawing/2014/main" id="{1CF7FA21-3EFF-422F-B8C2-12B84BEFEA85}"/>
              </a:ext>
            </a:extLst>
          </p:cNvPr>
          <p:cNvSpPr/>
          <p:nvPr/>
        </p:nvSpPr>
        <p:spPr>
          <a:xfrm rot="907929">
            <a:off x="4496246" y="1517641"/>
            <a:ext cx="1996090" cy="41532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45" name="矩形: 圓角 44">
            <a:extLst>
              <a:ext uri="{FF2B5EF4-FFF2-40B4-BE49-F238E27FC236}">
                <a16:creationId xmlns:a16="http://schemas.microsoft.com/office/drawing/2014/main" id="{F6FC3112-72D8-4EC9-9C56-832899082EB2}"/>
              </a:ext>
            </a:extLst>
          </p:cNvPr>
          <p:cNvSpPr/>
          <p:nvPr/>
        </p:nvSpPr>
        <p:spPr>
          <a:xfrm rot="900000">
            <a:off x="4734009" y="2085467"/>
            <a:ext cx="1632274" cy="2845484"/>
          </a:xfrm>
          <a:prstGeom prst="roundRect">
            <a:avLst/>
          </a:prstGeom>
          <a:solidFill>
            <a:srgbClr val="30548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TW" altLang="en-US" sz="1200" dirty="0">
              <a:latin typeface="+mj-ea"/>
              <a:ea typeface="+mj-ea"/>
            </a:endParaRPr>
          </a:p>
        </p:txBody>
      </p:sp>
      <p:sp>
        <p:nvSpPr>
          <p:cNvPr id="48" name="矩形: 圓角 47">
            <a:extLst>
              <a:ext uri="{FF2B5EF4-FFF2-40B4-BE49-F238E27FC236}">
                <a16:creationId xmlns:a16="http://schemas.microsoft.com/office/drawing/2014/main" id="{48865971-AAB4-489B-8573-459B4BCA2769}"/>
              </a:ext>
            </a:extLst>
          </p:cNvPr>
          <p:cNvSpPr/>
          <p:nvPr/>
        </p:nvSpPr>
        <p:spPr>
          <a:xfrm rot="900000">
            <a:off x="4757297" y="5012329"/>
            <a:ext cx="582440" cy="247992"/>
          </a:xfrm>
          <a:prstGeom prst="roundRect">
            <a:avLst/>
          </a:prstGeom>
          <a:solidFill>
            <a:schemeClr val="accent5">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100" b="1" dirty="0">
                <a:latin typeface="+mj-ea"/>
                <a:ea typeface="+mj-ea"/>
              </a:rPr>
              <a:t>確定</a:t>
            </a:r>
          </a:p>
        </p:txBody>
      </p:sp>
      <p:sp>
        <p:nvSpPr>
          <p:cNvPr id="49" name="文字方塊 48">
            <a:extLst>
              <a:ext uri="{FF2B5EF4-FFF2-40B4-BE49-F238E27FC236}">
                <a16:creationId xmlns:a16="http://schemas.microsoft.com/office/drawing/2014/main" id="{B3E4AFF1-D383-4AB2-8D59-8D89541780F8}"/>
              </a:ext>
            </a:extLst>
          </p:cNvPr>
          <p:cNvSpPr txBox="1"/>
          <p:nvPr/>
        </p:nvSpPr>
        <p:spPr>
          <a:xfrm rot="901871">
            <a:off x="5151960" y="1765845"/>
            <a:ext cx="1882080" cy="276999"/>
          </a:xfrm>
          <a:prstGeom prst="rect">
            <a:avLst/>
          </a:prstGeom>
          <a:noFill/>
        </p:spPr>
        <p:txBody>
          <a:bodyPr wrap="square" rtlCol="0">
            <a:spAutoFit/>
          </a:bodyPr>
          <a:lstStyle/>
          <a:p>
            <a:r>
              <a:rPr lang="zh-TW" altLang="en-US" sz="1200" dirty="0">
                <a:latin typeface="+mj-ea"/>
                <a:ea typeface="+mj-ea"/>
              </a:rPr>
              <a:t>南山理賠再購推薦系統</a:t>
            </a:r>
            <a:endParaRPr lang="en-US" altLang="zh-TW" sz="1200" dirty="0">
              <a:latin typeface="+mj-ea"/>
              <a:ea typeface="+mj-ea"/>
            </a:endParaRPr>
          </a:p>
        </p:txBody>
      </p:sp>
      <p:pic>
        <p:nvPicPr>
          <p:cNvPr id="6" name="圖片 5">
            <a:extLst>
              <a:ext uri="{FF2B5EF4-FFF2-40B4-BE49-F238E27FC236}">
                <a16:creationId xmlns:a16="http://schemas.microsoft.com/office/drawing/2014/main" id="{37C4D248-BE2F-4BE6-A494-60B6EEFAC8D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947090">
            <a:off x="5522090" y="2207109"/>
            <a:ext cx="557803" cy="557803"/>
          </a:xfrm>
          <a:prstGeom prst="rect">
            <a:avLst/>
          </a:prstGeom>
        </p:spPr>
      </p:pic>
      <p:pic>
        <p:nvPicPr>
          <p:cNvPr id="29" name="內容版面配置區 5">
            <a:extLst>
              <a:ext uri="{FF2B5EF4-FFF2-40B4-BE49-F238E27FC236}">
                <a16:creationId xmlns:a16="http://schemas.microsoft.com/office/drawing/2014/main" id="{17D5BCF8-E859-41FF-9700-BF56EC30D055}"/>
              </a:ext>
            </a:extLst>
          </p:cNvPr>
          <p:cNvPicPr>
            <a:picLocks noChangeAspect="1"/>
          </p:cNvPicPr>
          <p:nvPr/>
        </p:nvPicPr>
        <p:blipFill>
          <a:blip r:embed="rId6" cstate="print">
            <a:extLst>
              <a:ext uri="{BEBA8EAE-BF5A-486C-A8C5-ECC9F3942E4B}">
                <a14:imgProps xmlns:a14="http://schemas.microsoft.com/office/drawing/2010/main">
                  <a14:imgLayer r:embed="rId7">
                    <a14:imgEffect>
                      <a14:backgroundRemoval t="9980" b="95030" l="9992" r="89981">
                        <a14:foregroundMark x1="34420" y1="27313" x2="33773" y2="38182"/>
                        <a14:foregroundMark x1="33773" y1="38182" x2="29006" y2="47960"/>
                        <a14:foregroundMark x1="29006" y1="47960" x2="25613" y2="73576"/>
                        <a14:foregroundMark x1="25613" y1="73576" x2="26232" y2="84485"/>
                        <a14:foregroundMark x1="26232" y1="84485" x2="40183" y2="95030"/>
                        <a14:foregroundMark x1="40183" y1="95030" x2="55992" y2="86828"/>
                        <a14:foregroundMark x1="55992" y1="86828" x2="57985" y2="86828"/>
                        <a14:foregroundMark x1="62106" y1="58020" x2="67466" y2="61010"/>
                        <a14:backgroundMark x1="41530" y1="84929" x2="56370" y2="13293"/>
                        <a14:backgroundMark x1="35524" y1="76727" x2="50821" y2="81212"/>
                        <a14:backgroundMark x1="50821" y1="81212" x2="52734" y2="70545"/>
                        <a14:backgroundMark x1="52734" y1="70545" x2="45327" y2="64040"/>
                        <a14:backgroundMark x1="45327" y1="64040" x2="41045" y2="55515"/>
                        <a14:backgroundMark x1="41045" y1="55515" x2="55104" y2="49010"/>
                        <a14:backgroundMark x1="55104" y1="49010" x2="56989" y2="53333"/>
                        <a14:backgroundMark x1="55104" y1="54465" x2="51495" y2="72606"/>
                        <a14:backgroundMark x1="45004" y1="11798" x2="41664" y2="38263"/>
                        <a14:backgroundMark x1="41664" y1="38263" x2="49179" y2="21939"/>
                        <a14:backgroundMark x1="49179" y1="21939" x2="51118" y2="10949"/>
                        <a14:backgroundMark x1="51118" y1="10949" x2="47455" y2="34263"/>
                        <a14:backgroundMark x1="47455" y1="34263" x2="47266" y2="45131"/>
                        <a14:backgroundMark x1="47266" y1="45131" x2="40722" y2="52444"/>
                        <a14:backgroundMark x1="40722" y1="52444" x2="36817" y2="62788"/>
                        <a14:backgroundMark x1="36817" y1="62788" x2="35712" y2="73495"/>
                        <a14:backgroundMark x1="35712" y1="73495" x2="42984" y2="68444"/>
                        <a14:backgroundMark x1="42984" y1="68444" x2="50364" y2="70626"/>
                        <a14:backgroundMark x1="50364" y1="70626" x2="52868" y2="70343"/>
                        <a14:backgroundMark x1="60733" y1="52970" x2="58093" y2="65131"/>
                        <a14:backgroundMark x1="58093" y1="65131" x2="54161" y2="74263"/>
                        <a14:backgroundMark x1="54161" y1="74263" x2="52868" y2="85131"/>
                        <a14:backgroundMark x1="52868" y1="85131" x2="38406" y2="80283"/>
                        <a14:backgroundMark x1="38406" y1="80283" x2="33154" y2="73333"/>
                      </a14:backgroundRemoval>
                    </a14:imgEffect>
                  </a14:imgLayer>
                </a14:imgProps>
              </a:ext>
              <a:ext uri="{28A0092B-C50C-407E-A947-70E740481C1C}">
                <a14:useLocalDpi xmlns:a14="http://schemas.microsoft.com/office/drawing/2010/main" val="0"/>
              </a:ext>
            </a:extLst>
          </a:blip>
          <a:stretch>
            <a:fillRect/>
          </a:stretch>
        </p:blipFill>
        <p:spPr>
          <a:xfrm>
            <a:off x="1477947" y="1068591"/>
            <a:ext cx="8156283" cy="5458661"/>
          </a:xfrm>
          <a:prstGeom prst="rect">
            <a:avLst/>
          </a:prstGeom>
        </p:spPr>
      </p:pic>
      <p:sp>
        <p:nvSpPr>
          <p:cNvPr id="3" name="矩形 2">
            <a:extLst>
              <a:ext uri="{FF2B5EF4-FFF2-40B4-BE49-F238E27FC236}">
                <a16:creationId xmlns:a16="http://schemas.microsoft.com/office/drawing/2014/main" id="{94966157-97C2-47A0-B544-2C6A5727299C}"/>
              </a:ext>
            </a:extLst>
          </p:cNvPr>
          <p:cNvSpPr/>
          <p:nvPr/>
        </p:nvSpPr>
        <p:spPr>
          <a:xfrm rot="911185">
            <a:off x="4712835" y="2964476"/>
            <a:ext cx="1568185" cy="1569660"/>
          </a:xfrm>
          <a:prstGeom prst="rect">
            <a:avLst/>
          </a:prstGeom>
        </p:spPr>
        <p:txBody>
          <a:bodyPr wrap="square">
            <a:spAutoFit/>
          </a:bodyPr>
          <a:lstStyle/>
          <a:p>
            <a:pPr lvl="0"/>
            <a:r>
              <a:rPr lang="zh-TW" altLang="en-US" sz="1200" dirty="0">
                <a:solidFill>
                  <a:prstClr val="white"/>
                </a:solidFill>
                <a:latin typeface="微軟正黑體" panose="020B0604030504040204" pitchFamily="34" charset="-120"/>
                <a:ea typeface="微軟正黑體" panose="020B0604030504040204" pitchFamily="34" charset="-120"/>
              </a:rPr>
              <a:t>保戶姓名</a:t>
            </a:r>
            <a:r>
              <a:rPr lang="en-US" altLang="zh-TW" sz="1200" dirty="0">
                <a:solidFill>
                  <a:prstClr val="white"/>
                </a:solidFill>
                <a:latin typeface="微軟正黑體" panose="020B0604030504040204" pitchFamily="34" charset="-120"/>
                <a:ea typeface="微軟正黑體" panose="020B0604030504040204" pitchFamily="34" charset="-120"/>
              </a:rPr>
              <a:t>:</a:t>
            </a:r>
            <a:r>
              <a:rPr lang="zh-TW" altLang="en-US" sz="1200" dirty="0">
                <a:solidFill>
                  <a:prstClr val="white"/>
                </a:solidFill>
                <a:latin typeface="微軟正黑體" panose="020B0604030504040204" pitchFamily="34" charset="-120"/>
                <a:ea typeface="微軟正黑體" panose="020B0604030504040204" pitchFamily="34" charset="-120"/>
              </a:rPr>
              <a:t>南小山</a:t>
            </a:r>
            <a:endParaRPr lang="en-US" altLang="zh-TW" sz="1200" dirty="0">
              <a:solidFill>
                <a:prstClr val="white"/>
              </a:solidFill>
              <a:latin typeface="微軟正黑體" panose="020B0604030504040204" pitchFamily="34" charset="-120"/>
              <a:ea typeface="微軟正黑體" panose="020B0604030504040204" pitchFamily="34" charset="-120"/>
            </a:endParaRPr>
          </a:p>
          <a:p>
            <a:pPr lvl="0"/>
            <a:r>
              <a:rPr lang="zh-TW" altLang="en-US" sz="1200" dirty="0">
                <a:solidFill>
                  <a:prstClr val="white"/>
                </a:solidFill>
                <a:latin typeface="微軟正黑體" panose="020B0604030504040204" pitchFamily="34" charset="-120"/>
                <a:ea typeface="微軟正黑體" panose="020B0604030504040204" pitchFamily="34" charset="-120"/>
              </a:rPr>
              <a:t>性別</a:t>
            </a:r>
            <a:r>
              <a:rPr lang="en-US" altLang="zh-TW" sz="1200" dirty="0">
                <a:solidFill>
                  <a:prstClr val="white"/>
                </a:solidFill>
                <a:latin typeface="微軟正黑體" panose="020B0604030504040204" pitchFamily="34" charset="-120"/>
                <a:ea typeface="微軟正黑體" panose="020B0604030504040204" pitchFamily="34" charset="-120"/>
              </a:rPr>
              <a:t>:</a:t>
            </a:r>
            <a:r>
              <a:rPr lang="zh-TW" altLang="en-US" sz="1200" dirty="0">
                <a:solidFill>
                  <a:prstClr val="white"/>
                </a:solidFill>
                <a:latin typeface="微軟正黑體" panose="020B0604030504040204" pitchFamily="34" charset="-120"/>
                <a:ea typeface="微軟正黑體" panose="020B0604030504040204" pitchFamily="34" charset="-120"/>
              </a:rPr>
              <a:t>女</a:t>
            </a:r>
            <a:endParaRPr lang="en-US" altLang="zh-TW" sz="1200" dirty="0">
              <a:solidFill>
                <a:prstClr val="white"/>
              </a:solidFill>
              <a:latin typeface="微軟正黑體" panose="020B0604030504040204" pitchFamily="34" charset="-120"/>
              <a:ea typeface="微軟正黑體" panose="020B0604030504040204" pitchFamily="34" charset="-120"/>
            </a:endParaRPr>
          </a:p>
          <a:p>
            <a:pPr lvl="0"/>
            <a:r>
              <a:rPr lang="zh-TW" altLang="en-US" sz="1200" dirty="0">
                <a:solidFill>
                  <a:prstClr val="white"/>
                </a:solidFill>
                <a:latin typeface="微軟正黑體" panose="020B0604030504040204" pitchFamily="34" charset="-120"/>
                <a:ea typeface="微軟正黑體" panose="020B0604030504040204" pitchFamily="34" charset="-120"/>
              </a:rPr>
              <a:t>婚姻狀況</a:t>
            </a:r>
            <a:r>
              <a:rPr lang="en-US" altLang="zh-TW" sz="1200" dirty="0">
                <a:solidFill>
                  <a:prstClr val="white"/>
                </a:solidFill>
                <a:latin typeface="微軟正黑體" panose="020B0604030504040204" pitchFamily="34" charset="-120"/>
                <a:ea typeface="微軟正黑體" panose="020B0604030504040204" pitchFamily="34" charset="-120"/>
              </a:rPr>
              <a:t>:</a:t>
            </a:r>
            <a:r>
              <a:rPr lang="zh-TW" altLang="en-US" sz="1200" dirty="0">
                <a:solidFill>
                  <a:prstClr val="white"/>
                </a:solidFill>
                <a:latin typeface="微軟正黑體" panose="020B0604030504040204" pitchFamily="34" charset="-120"/>
                <a:ea typeface="微軟正黑體" panose="020B0604030504040204" pitchFamily="34" charset="-120"/>
              </a:rPr>
              <a:t>已婚</a:t>
            </a:r>
            <a:endParaRPr lang="en-US" altLang="zh-TW" sz="1200" dirty="0">
              <a:solidFill>
                <a:prstClr val="white"/>
              </a:solidFill>
              <a:latin typeface="微軟正黑體" panose="020B0604030504040204" pitchFamily="34" charset="-120"/>
              <a:ea typeface="微軟正黑體" panose="020B0604030504040204" pitchFamily="34" charset="-120"/>
            </a:endParaRPr>
          </a:p>
          <a:p>
            <a:pPr lvl="0"/>
            <a:r>
              <a:rPr lang="zh-TW" altLang="en-US" sz="1200" dirty="0">
                <a:solidFill>
                  <a:prstClr val="white"/>
                </a:solidFill>
                <a:latin typeface="微軟正黑體" panose="020B0604030504040204" pitchFamily="34" charset="-120"/>
                <a:ea typeface="微軟正黑體" panose="020B0604030504040204" pitchFamily="34" charset="-120"/>
              </a:rPr>
              <a:t>再購可能</a:t>
            </a:r>
            <a:r>
              <a:rPr lang="en-US" altLang="zh-TW" sz="1200" dirty="0">
                <a:solidFill>
                  <a:prstClr val="white"/>
                </a:solidFill>
                <a:latin typeface="微軟正黑體" panose="020B0604030504040204" pitchFamily="34" charset="-120"/>
                <a:ea typeface="微軟正黑體" panose="020B0604030504040204" pitchFamily="34" charset="-120"/>
              </a:rPr>
              <a:t>:</a:t>
            </a:r>
            <a:r>
              <a:rPr lang="zh-TW" altLang="en-US" sz="1200" dirty="0">
                <a:solidFill>
                  <a:prstClr val="white"/>
                </a:solidFill>
                <a:latin typeface="微軟正黑體" panose="020B0604030504040204" pitchFamily="34" charset="-120"/>
                <a:ea typeface="微軟正黑體" panose="020B0604030504040204" pitchFamily="34" charset="-120"/>
              </a:rPr>
              <a:t>是</a:t>
            </a:r>
            <a:endParaRPr lang="en-US" altLang="zh-TW" sz="1200" dirty="0">
              <a:solidFill>
                <a:prstClr val="white"/>
              </a:solidFill>
              <a:latin typeface="微軟正黑體" panose="020B0604030504040204" pitchFamily="34" charset="-120"/>
              <a:ea typeface="微軟正黑體" panose="020B0604030504040204" pitchFamily="34" charset="-120"/>
            </a:endParaRPr>
          </a:p>
          <a:p>
            <a:pPr lvl="0"/>
            <a:r>
              <a:rPr lang="zh-TW" altLang="en-US" sz="1200" dirty="0">
                <a:solidFill>
                  <a:prstClr val="white"/>
                </a:solidFill>
                <a:latin typeface="微軟正黑體" panose="020B0604030504040204" pitchFamily="34" charset="-120"/>
                <a:ea typeface="微軟正黑體" panose="020B0604030504040204" pitchFamily="34" charset="-120"/>
              </a:rPr>
              <a:t>傾向商品類別</a:t>
            </a:r>
            <a:r>
              <a:rPr lang="en-US" altLang="zh-TW" sz="1200" dirty="0">
                <a:solidFill>
                  <a:prstClr val="white"/>
                </a:solidFill>
                <a:latin typeface="微軟正黑體" panose="020B0604030504040204" pitchFamily="34" charset="-120"/>
                <a:ea typeface="微軟正黑體" panose="020B0604030504040204" pitchFamily="34" charset="-120"/>
              </a:rPr>
              <a:t>:ILP</a:t>
            </a:r>
            <a:r>
              <a:rPr lang="zh-TW" altLang="en-US" sz="1200" dirty="0">
                <a:solidFill>
                  <a:prstClr val="white"/>
                </a:solidFill>
                <a:latin typeface="微軟正黑體" panose="020B0604030504040204" pitchFamily="34" charset="-120"/>
                <a:ea typeface="微軟正黑體" panose="020B0604030504040204" pitchFamily="34" charset="-120"/>
              </a:rPr>
              <a:t>、</a:t>
            </a:r>
            <a:r>
              <a:rPr lang="en-US" altLang="zh-TW" sz="1200" dirty="0" err="1">
                <a:solidFill>
                  <a:prstClr val="white"/>
                </a:solidFill>
                <a:latin typeface="微軟正黑體" panose="020B0604030504040204" pitchFamily="34" charset="-120"/>
                <a:ea typeface="微軟正黑體" panose="020B0604030504040204" pitchFamily="34" charset="-120"/>
              </a:rPr>
              <a:t>AHb</a:t>
            </a:r>
            <a:r>
              <a:rPr lang="zh-TW" altLang="en-US" sz="1200" dirty="0">
                <a:solidFill>
                  <a:prstClr val="white"/>
                </a:solidFill>
                <a:latin typeface="微軟正黑體" panose="020B0604030504040204" pitchFamily="34" charset="-120"/>
                <a:ea typeface="微軟正黑體" panose="020B0604030504040204" pitchFamily="34" charset="-120"/>
              </a:rPr>
              <a:t>、</a:t>
            </a:r>
            <a:r>
              <a:rPr lang="en-US" altLang="zh-TW" sz="1200" dirty="0" err="1">
                <a:solidFill>
                  <a:prstClr val="white"/>
                </a:solidFill>
                <a:latin typeface="微軟正黑體" panose="020B0604030504040204" pitchFamily="34" charset="-120"/>
                <a:ea typeface="微軟正黑體" panose="020B0604030504040204" pitchFamily="34" charset="-120"/>
              </a:rPr>
              <a:t>AHc</a:t>
            </a:r>
            <a:endParaRPr lang="en-US" altLang="zh-TW" sz="1200" dirty="0">
              <a:solidFill>
                <a:prstClr val="white"/>
              </a:solidFill>
              <a:latin typeface="微軟正黑體" panose="020B0604030504040204" pitchFamily="34" charset="-120"/>
              <a:ea typeface="微軟正黑體" panose="020B0604030504040204" pitchFamily="34" charset="-120"/>
            </a:endParaRPr>
          </a:p>
          <a:p>
            <a:pPr lvl="0"/>
            <a:r>
              <a:rPr lang="zh-TW" altLang="en-US" sz="1200" dirty="0">
                <a:solidFill>
                  <a:prstClr val="white"/>
                </a:solidFill>
                <a:latin typeface="微軟正黑體" panose="020B0604030504040204" pitchFamily="34" charset="-120"/>
                <a:ea typeface="微軟正黑體" panose="020B0604030504040204" pitchFamily="34" charset="-120"/>
              </a:rPr>
              <a:t>傾向繳費方式</a:t>
            </a:r>
            <a:r>
              <a:rPr lang="en-US" altLang="zh-TW" sz="1200" dirty="0">
                <a:solidFill>
                  <a:prstClr val="white"/>
                </a:solidFill>
                <a:latin typeface="微軟正黑體" panose="020B0604030504040204" pitchFamily="34" charset="-120"/>
                <a:ea typeface="微軟正黑體" panose="020B0604030504040204" pitchFamily="34" charset="-120"/>
              </a:rPr>
              <a:t>:</a:t>
            </a:r>
            <a:r>
              <a:rPr lang="zh-TW" altLang="en-US" sz="1200" dirty="0">
                <a:solidFill>
                  <a:prstClr val="white"/>
                </a:solidFill>
                <a:latin typeface="微軟正黑體" panose="020B0604030504040204" pitchFamily="34" charset="-120"/>
                <a:ea typeface="微軟正黑體" panose="020B0604030504040204" pitchFamily="34" charset="-120"/>
              </a:rPr>
              <a:t>躉繳</a:t>
            </a:r>
            <a:endParaRPr lang="en-US" altLang="zh-TW" sz="1200" dirty="0">
              <a:solidFill>
                <a:prstClr val="white"/>
              </a:solidFill>
              <a:latin typeface="微軟正黑體" panose="020B0604030504040204" pitchFamily="34" charset="-120"/>
              <a:ea typeface="微軟正黑體" panose="020B0604030504040204" pitchFamily="34" charset="-120"/>
            </a:endParaRPr>
          </a:p>
          <a:p>
            <a:pPr lvl="0"/>
            <a:r>
              <a:rPr lang="zh-TW" altLang="en-US" sz="1200" dirty="0">
                <a:solidFill>
                  <a:prstClr val="white"/>
                </a:solidFill>
                <a:latin typeface="微軟正黑體" panose="020B0604030504040204" pitchFamily="34" charset="-120"/>
                <a:ea typeface="微軟正黑體" panose="020B0604030504040204" pitchFamily="34" charset="-120"/>
              </a:rPr>
              <a:t>現在持有保單</a:t>
            </a:r>
            <a:r>
              <a:rPr lang="en-US" altLang="zh-TW" sz="1200" dirty="0">
                <a:solidFill>
                  <a:prstClr val="white"/>
                </a:solidFill>
                <a:latin typeface="微軟正黑體" panose="020B0604030504040204" pitchFamily="34" charset="-120"/>
                <a:ea typeface="微軟正黑體" panose="020B0604030504040204" pitchFamily="34" charset="-120"/>
              </a:rPr>
              <a:t>:</a:t>
            </a:r>
            <a:r>
              <a:rPr lang="en-US" altLang="zh-TW" sz="1200" dirty="0" err="1">
                <a:solidFill>
                  <a:prstClr val="white"/>
                </a:solidFill>
                <a:latin typeface="微軟正黑體" panose="020B0604030504040204" pitchFamily="34" charset="-120"/>
                <a:ea typeface="微軟正黑體" panose="020B0604030504040204" pitchFamily="34" charset="-120"/>
              </a:rPr>
              <a:t>AHd</a:t>
            </a:r>
            <a:endParaRPr lang="zh-TW" altLang="en-US" sz="1200" dirty="0">
              <a:solidFill>
                <a:prstClr val="white"/>
              </a:solidFill>
              <a:latin typeface="微軟正黑體" panose="020B0604030504040204" pitchFamily="34" charset="-120"/>
              <a:ea typeface="微軟正黑體" panose="020B0604030504040204" pitchFamily="34" charset="-120"/>
            </a:endParaRPr>
          </a:p>
        </p:txBody>
      </p:sp>
      <p:sp>
        <p:nvSpPr>
          <p:cNvPr id="30" name="文字方塊 29">
            <a:extLst>
              <a:ext uri="{FF2B5EF4-FFF2-40B4-BE49-F238E27FC236}">
                <a16:creationId xmlns:a16="http://schemas.microsoft.com/office/drawing/2014/main" id="{4D4A2120-6BDF-4B20-A12C-2F2EA56513B7}"/>
              </a:ext>
            </a:extLst>
          </p:cNvPr>
          <p:cNvSpPr txBox="1"/>
          <p:nvPr/>
        </p:nvSpPr>
        <p:spPr>
          <a:xfrm>
            <a:off x="9751730" y="2858105"/>
            <a:ext cx="2339377" cy="1200329"/>
          </a:xfrm>
          <a:prstGeom prst="rect">
            <a:avLst/>
          </a:prstGeom>
          <a:noFill/>
        </p:spPr>
        <p:txBody>
          <a:bodyPr wrap="square" rtlCol="0">
            <a:spAutoFit/>
          </a:bodyPr>
          <a:lstStyle/>
          <a:p>
            <a:r>
              <a:rPr lang="zh-TW" altLang="en-US" dirty="0">
                <a:latin typeface="標楷體" panose="03000509000000000000" pitchFamily="65" charset="-120"/>
                <a:ea typeface="標楷體" panose="03000509000000000000" pitchFamily="65" charset="-120"/>
              </a:rPr>
              <a:t>若顯示保戶再購可能高，則建議業務員依該客戶傾向之商品做客製化的介紹和推薦</a:t>
            </a:r>
            <a:endParaRPr lang="en-US" dirty="0">
              <a:latin typeface="標楷體" panose="03000509000000000000" pitchFamily="65" charset="-120"/>
              <a:ea typeface="標楷體" panose="03000509000000000000" pitchFamily="65" charset="-120"/>
            </a:endParaRPr>
          </a:p>
        </p:txBody>
      </p:sp>
      <p:sp>
        <p:nvSpPr>
          <p:cNvPr id="31" name="矩形 30">
            <a:extLst>
              <a:ext uri="{FF2B5EF4-FFF2-40B4-BE49-F238E27FC236}">
                <a16:creationId xmlns:a16="http://schemas.microsoft.com/office/drawing/2014/main" id="{0280CC91-2AC6-46A9-BE52-9783790050B9}"/>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矩形 31">
            <a:extLst>
              <a:ext uri="{FF2B5EF4-FFF2-40B4-BE49-F238E27FC236}">
                <a16:creationId xmlns:a16="http://schemas.microsoft.com/office/drawing/2014/main" id="{ABC7F41C-4A74-4B19-BD8F-664DE9B194D8}"/>
              </a:ext>
            </a:extLst>
          </p:cNvPr>
          <p:cNvSpPr/>
          <p:nvPr/>
        </p:nvSpPr>
        <p:spPr>
          <a:xfrm>
            <a:off x="9754560" y="0"/>
            <a:ext cx="2437200" cy="381800"/>
          </a:xfrm>
          <a:prstGeom prst="rect">
            <a:avLst/>
          </a:prstGeom>
          <a:solidFill>
            <a:schemeClr val="tx1">
              <a:lumMod val="75000"/>
              <a:lumOff val="2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3" name="矩形 32">
            <a:extLst>
              <a:ext uri="{FF2B5EF4-FFF2-40B4-BE49-F238E27FC236}">
                <a16:creationId xmlns:a16="http://schemas.microsoft.com/office/drawing/2014/main" id="{209F8EA0-214F-4A0E-B439-07BAC2F69E1E}"/>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4" name="矩形 33">
            <a:extLst>
              <a:ext uri="{FF2B5EF4-FFF2-40B4-BE49-F238E27FC236}">
                <a16:creationId xmlns:a16="http://schemas.microsoft.com/office/drawing/2014/main" id="{29C0D055-D80C-4379-A07A-1D91EF448DEE}"/>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35" name="矩形 34">
            <a:extLst>
              <a:ext uri="{FF2B5EF4-FFF2-40B4-BE49-F238E27FC236}">
                <a16:creationId xmlns:a16="http://schemas.microsoft.com/office/drawing/2014/main" id="{94E6E0D2-E3BD-455E-BC7C-3FD7BCCCD053}"/>
              </a:ext>
            </a:extLst>
          </p:cNvPr>
          <p:cNvSpPr/>
          <p:nvPr/>
        </p:nvSpPr>
        <p:spPr>
          <a:xfrm>
            <a:off x="24372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6" name="矩形 35">
            <a:extLst>
              <a:ext uri="{FF2B5EF4-FFF2-40B4-BE49-F238E27FC236}">
                <a16:creationId xmlns:a16="http://schemas.microsoft.com/office/drawing/2014/main" id="{6D6671A1-5136-4555-B5F0-7C49483BFB2C}"/>
              </a:ext>
            </a:extLst>
          </p:cNvPr>
          <p:cNvSpPr/>
          <p:nvPr/>
        </p:nvSpPr>
        <p:spPr>
          <a:xfrm>
            <a:off x="48744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7" name="矩形 36">
            <a:extLst>
              <a:ext uri="{FF2B5EF4-FFF2-40B4-BE49-F238E27FC236}">
                <a16:creationId xmlns:a16="http://schemas.microsoft.com/office/drawing/2014/main" id="{4F288DCC-8C9A-4D63-8E9A-E055E3C38F64}"/>
              </a:ext>
            </a:extLst>
          </p:cNvPr>
          <p:cNvSpPr/>
          <p:nvPr/>
        </p:nvSpPr>
        <p:spPr>
          <a:xfrm>
            <a:off x="4916544"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38" name="矩形 37">
            <a:extLst>
              <a:ext uri="{FF2B5EF4-FFF2-40B4-BE49-F238E27FC236}">
                <a16:creationId xmlns:a16="http://schemas.microsoft.com/office/drawing/2014/main" id="{A9FD1E83-138B-4563-AED9-A67F04A346B0}"/>
              </a:ext>
            </a:extLst>
          </p:cNvPr>
          <p:cNvSpPr/>
          <p:nvPr/>
        </p:nvSpPr>
        <p:spPr>
          <a:xfrm>
            <a:off x="73116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9" name="矩形 38">
            <a:extLst>
              <a:ext uri="{FF2B5EF4-FFF2-40B4-BE49-F238E27FC236}">
                <a16:creationId xmlns:a16="http://schemas.microsoft.com/office/drawing/2014/main" id="{583804CB-480B-4950-9110-4EB344E55984}"/>
              </a:ext>
            </a:extLst>
          </p:cNvPr>
          <p:cNvSpPr/>
          <p:nvPr/>
        </p:nvSpPr>
        <p:spPr>
          <a:xfrm>
            <a:off x="7408657" y="33290"/>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41" name="矩形 40">
            <a:extLst>
              <a:ext uri="{FF2B5EF4-FFF2-40B4-BE49-F238E27FC236}">
                <a16:creationId xmlns:a16="http://schemas.microsoft.com/office/drawing/2014/main" id="{B12D11BB-595C-4CA3-A37E-23D22781B136}"/>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43" name="矩形 42">
            <a:extLst>
              <a:ext uri="{FF2B5EF4-FFF2-40B4-BE49-F238E27FC236}">
                <a16:creationId xmlns:a16="http://schemas.microsoft.com/office/drawing/2014/main" id="{6F5DFE8B-0C01-4F58-ADD8-53A4134DD0F7}"/>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pic>
        <p:nvPicPr>
          <p:cNvPr id="2" name="音訊 1">
            <a:hlinkClick r:id="" action="ppaction://media"/>
            <a:extLst>
              <a:ext uri="{FF2B5EF4-FFF2-40B4-BE49-F238E27FC236}">
                <a16:creationId xmlns:a16="http://schemas.microsoft.com/office/drawing/2014/main" id="{B80E285E-059B-444F-BB5C-E2A16FA0CC80}"/>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857266053"/>
      </p:ext>
    </p:extLst>
  </p:cSld>
  <p:clrMapOvr>
    <a:masterClrMapping/>
  </p:clrMapOvr>
  <mc:AlternateContent xmlns:mc="http://schemas.openxmlformats.org/markup-compatibility/2006" xmlns:p14="http://schemas.microsoft.com/office/powerpoint/2010/main">
    <mc:Choice Requires="p14">
      <p:transition spd="slow" p14:dur="2000" advTm="14940"/>
    </mc:Choice>
    <mc:Fallback xmlns="">
      <p:transition spd="slow" advTm="149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5183A82-9DEB-4EC5-9C61-ADE694674CED}"/>
              </a:ext>
            </a:extLst>
          </p:cNvPr>
          <p:cNvSpPr>
            <a:spLocks noGrp="1"/>
          </p:cNvSpPr>
          <p:nvPr>
            <p:ph type="sldNum" sz="quarter" idx="12"/>
          </p:nvPr>
        </p:nvSpPr>
        <p:spPr/>
        <p:txBody>
          <a:bodyPr/>
          <a:lstStyle/>
          <a:p>
            <a:fld id="{BF8CE765-4F4E-465C-81D9-F9DA65D64035}" type="slidenum">
              <a:rPr lang="zh-TW" altLang="en-US" smtClean="0"/>
              <a:t>31</a:t>
            </a:fld>
            <a:endParaRPr lang="zh-TW" altLang="en-US"/>
          </a:p>
        </p:txBody>
      </p:sp>
      <p:sp>
        <p:nvSpPr>
          <p:cNvPr id="18" name="矩形 17">
            <a:extLst>
              <a:ext uri="{FF2B5EF4-FFF2-40B4-BE49-F238E27FC236}">
                <a16:creationId xmlns:a16="http://schemas.microsoft.com/office/drawing/2014/main" id="{0FB3A394-9020-469D-91F6-68EEA700FA7B}"/>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矩形 18">
            <a:extLst>
              <a:ext uri="{FF2B5EF4-FFF2-40B4-BE49-F238E27FC236}">
                <a16:creationId xmlns:a16="http://schemas.microsoft.com/office/drawing/2014/main" id="{1B3F5A8A-595D-4FB4-87AE-9EABF3549FA3}"/>
              </a:ext>
            </a:extLst>
          </p:cNvPr>
          <p:cNvSpPr/>
          <p:nvPr/>
        </p:nvSpPr>
        <p:spPr>
          <a:xfrm>
            <a:off x="9754560" y="0"/>
            <a:ext cx="2437200" cy="381800"/>
          </a:xfrm>
          <a:prstGeom prst="rect">
            <a:avLst/>
          </a:prstGeom>
          <a:solidFill>
            <a:schemeClr val="tx1">
              <a:lumMod val="75000"/>
              <a:lumOff val="2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0" name="矩形 19">
            <a:extLst>
              <a:ext uri="{FF2B5EF4-FFF2-40B4-BE49-F238E27FC236}">
                <a16:creationId xmlns:a16="http://schemas.microsoft.com/office/drawing/2014/main" id="{6AFEE53B-00F4-4C28-995D-F23DDC78F376}"/>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矩形 20">
            <a:extLst>
              <a:ext uri="{FF2B5EF4-FFF2-40B4-BE49-F238E27FC236}">
                <a16:creationId xmlns:a16="http://schemas.microsoft.com/office/drawing/2014/main" id="{E90642E8-2512-4DC0-9E3C-EA8FF78F5B36}"/>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22" name="矩形 21">
            <a:extLst>
              <a:ext uri="{FF2B5EF4-FFF2-40B4-BE49-F238E27FC236}">
                <a16:creationId xmlns:a16="http://schemas.microsoft.com/office/drawing/2014/main" id="{06A2820E-A5C8-49A8-A65E-659F8CDDCC27}"/>
              </a:ext>
            </a:extLst>
          </p:cNvPr>
          <p:cNvSpPr/>
          <p:nvPr/>
        </p:nvSpPr>
        <p:spPr>
          <a:xfrm>
            <a:off x="24372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3" name="矩形 22">
            <a:extLst>
              <a:ext uri="{FF2B5EF4-FFF2-40B4-BE49-F238E27FC236}">
                <a16:creationId xmlns:a16="http://schemas.microsoft.com/office/drawing/2014/main" id="{0758C2A2-B485-4FAF-90D6-18FF9EFA4647}"/>
              </a:ext>
            </a:extLst>
          </p:cNvPr>
          <p:cNvSpPr/>
          <p:nvPr/>
        </p:nvSpPr>
        <p:spPr>
          <a:xfrm>
            <a:off x="48744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4" name="矩形 23">
            <a:extLst>
              <a:ext uri="{FF2B5EF4-FFF2-40B4-BE49-F238E27FC236}">
                <a16:creationId xmlns:a16="http://schemas.microsoft.com/office/drawing/2014/main" id="{879D0081-A729-47E8-8E14-ED65864460EF}"/>
              </a:ext>
            </a:extLst>
          </p:cNvPr>
          <p:cNvSpPr/>
          <p:nvPr/>
        </p:nvSpPr>
        <p:spPr>
          <a:xfrm>
            <a:off x="4916544"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C990BE16-83C9-4750-AAB0-6E5B2A2FA773}"/>
              </a:ext>
            </a:extLst>
          </p:cNvPr>
          <p:cNvSpPr/>
          <p:nvPr/>
        </p:nvSpPr>
        <p:spPr>
          <a:xfrm>
            <a:off x="73116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6" name="矩形 25">
            <a:extLst>
              <a:ext uri="{FF2B5EF4-FFF2-40B4-BE49-F238E27FC236}">
                <a16:creationId xmlns:a16="http://schemas.microsoft.com/office/drawing/2014/main" id="{371EEEDB-FE8A-46FE-B5DE-83502475004A}"/>
              </a:ext>
            </a:extLst>
          </p:cNvPr>
          <p:cNvSpPr/>
          <p:nvPr/>
        </p:nvSpPr>
        <p:spPr>
          <a:xfrm>
            <a:off x="7408657" y="33290"/>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27" name="矩形 26">
            <a:extLst>
              <a:ext uri="{FF2B5EF4-FFF2-40B4-BE49-F238E27FC236}">
                <a16:creationId xmlns:a16="http://schemas.microsoft.com/office/drawing/2014/main" id="{DE395EB8-7179-4B43-99D4-156E65A700AC}"/>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28" name="矩形 27">
            <a:extLst>
              <a:ext uri="{FF2B5EF4-FFF2-40B4-BE49-F238E27FC236}">
                <a16:creationId xmlns:a16="http://schemas.microsoft.com/office/drawing/2014/main" id="{93D8981B-AF20-4DC7-ABF8-10F9897107C3}"/>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sp>
        <p:nvSpPr>
          <p:cNvPr id="17" name="矩形 16">
            <a:extLst>
              <a:ext uri="{FF2B5EF4-FFF2-40B4-BE49-F238E27FC236}">
                <a16:creationId xmlns:a16="http://schemas.microsoft.com/office/drawing/2014/main" id="{FF885DDD-0FFE-44BC-8CD2-CA7462B3168D}"/>
              </a:ext>
            </a:extLst>
          </p:cNvPr>
          <p:cNvSpPr/>
          <p:nvPr/>
        </p:nvSpPr>
        <p:spPr>
          <a:xfrm>
            <a:off x="399716" y="594739"/>
            <a:ext cx="1255472"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A. </a:t>
            </a:r>
            <a:r>
              <a:rPr lang="zh-TW" altLang="en-US"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延伸發想</a:t>
            </a:r>
            <a:endPar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40" name="內容版面配置區 5">
            <a:extLst>
              <a:ext uri="{FF2B5EF4-FFF2-40B4-BE49-F238E27FC236}">
                <a16:creationId xmlns:a16="http://schemas.microsoft.com/office/drawing/2014/main" id="{48D80B8F-4EB7-410F-9352-9DD6EA61A7B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487488" y="1058171"/>
            <a:ext cx="8157097" cy="5438065"/>
          </a:xfrm>
          <a:prstGeom prst="rect">
            <a:avLst/>
          </a:prstGeom>
        </p:spPr>
      </p:pic>
      <p:sp>
        <p:nvSpPr>
          <p:cNvPr id="42" name="矩形 41">
            <a:extLst>
              <a:ext uri="{FF2B5EF4-FFF2-40B4-BE49-F238E27FC236}">
                <a16:creationId xmlns:a16="http://schemas.microsoft.com/office/drawing/2014/main" id="{1CF7FA21-3EFF-422F-B8C2-12B84BEFEA85}"/>
              </a:ext>
            </a:extLst>
          </p:cNvPr>
          <p:cNvSpPr/>
          <p:nvPr/>
        </p:nvSpPr>
        <p:spPr>
          <a:xfrm rot="907929">
            <a:off x="4509662" y="1663749"/>
            <a:ext cx="1957480" cy="410113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45" name="矩形: 圓角 44">
            <a:extLst>
              <a:ext uri="{FF2B5EF4-FFF2-40B4-BE49-F238E27FC236}">
                <a16:creationId xmlns:a16="http://schemas.microsoft.com/office/drawing/2014/main" id="{F6FC3112-72D8-4EC9-9C56-832899082EB2}"/>
              </a:ext>
            </a:extLst>
          </p:cNvPr>
          <p:cNvSpPr/>
          <p:nvPr/>
        </p:nvSpPr>
        <p:spPr>
          <a:xfrm rot="900000">
            <a:off x="4637004" y="2069027"/>
            <a:ext cx="1753875" cy="2999543"/>
          </a:xfrm>
          <a:prstGeom prst="roundRect">
            <a:avLst/>
          </a:prstGeom>
          <a:solidFill>
            <a:srgbClr val="30548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TW" sz="1100" dirty="0">
              <a:latin typeface="+mj-ea"/>
              <a:ea typeface="+mj-ea"/>
            </a:endParaRPr>
          </a:p>
        </p:txBody>
      </p:sp>
      <p:sp>
        <p:nvSpPr>
          <p:cNvPr id="48" name="矩形: 圓角 47">
            <a:extLst>
              <a:ext uri="{FF2B5EF4-FFF2-40B4-BE49-F238E27FC236}">
                <a16:creationId xmlns:a16="http://schemas.microsoft.com/office/drawing/2014/main" id="{48865971-AAB4-489B-8573-459B4BCA2769}"/>
              </a:ext>
            </a:extLst>
          </p:cNvPr>
          <p:cNvSpPr/>
          <p:nvPr/>
        </p:nvSpPr>
        <p:spPr>
          <a:xfrm rot="900000">
            <a:off x="4756366" y="5172760"/>
            <a:ext cx="582440" cy="247992"/>
          </a:xfrm>
          <a:prstGeom prst="roundRect">
            <a:avLst/>
          </a:prstGeom>
          <a:solidFill>
            <a:schemeClr val="accent5">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100" b="1" dirty="0">
                <a:latin typeface="+mj-ea"/>
                <a:ea typeface="+mj-ea"/>
              </a:rPr>
              <a:t>確定</a:t>
            </a:r>
          </a:p>
        </p:txBody>
      </p:sp>
      <p:sp>
        <p:nvSpPr>
          <p:cNvPr id="49" name="文字方塊 48">
            <a:extLst>
              <a:ext uri="{FF2B5EF4-FFF2-40B4-BE49-F238E27FC236}">
                <a16:creationId xmlns:a16="http://schemas.microsoft.com/office/drawing/2014/main" id="{B3E4AFF1-D383-4AB2-8D59-8D89541780F8}"/>
              </a:ext>
            </a:extLst>
          </p:cNvPr>
          <p:cNvSpPr txBox="1"/>
          <p:nvPr/>
        </p:nvSpPr>
        <p:spPr>
          <a:xfrm rot="901871">
            <a:off x="5065842" y="1800560"/>
            <a:ext cx="1882080" cy="276999"/>
          </a:xfrm>
          <a:prstGeom prst="rect">
            <a:avLst/>
          </a:prstGeom>
          <a:noFill/>
        </p:spPr>
        <p:txBody>
          <a:bodyPr wrap="square" rtlCol="0">
            <a:spAutoFit/>
          </a:bodyPr>
          <a:lstStyle/>
          <a:p>
            <a:r>
              <a:rPr lang="zh-TW" altLang="en-US" sz="1200" dirty="0">
                <a:latin typeface="+mj-ea"/>
                <a:ea typeface="+mj-ea"/>
              </a:rPr>
              <a:t>南山理賠再購推薦系統</a:t>
            </a:r>
            <a:endParaRPr lang="en-US" altLang="zh-TW" sz="1200" dirty="0">
              <a:latin typeface="+mj-ea"/>
              <a:ea typeface="+mj-ea"/>
            </a:endParaRPr>
          </a:p>
        </p:txBody>
      </p:sp>
      <p:pic>
        <p:nvPicPr>
          <p:cNvPr id="50" name="內容版面配置區 5">
            <a:extLst>
              <a:ext uri="{FF2B5EF4-FFF2-40B4-BE49-F238E27FC236}">
                <a16:creationId xmlns:a16="http://schemas.microsoft.com/office/drawing/2014/main" id="{31379675-42CF-4537-8F0B-91B344E2C67E}"/>
              </a:ext>
            </a:extLst>
          </p:cNvPr>
          <p:cNvPicPr>
            <a:picLocks noChangeAspect="1"/>
          </p:cNvPicPr>
          <p:nvPr/>
        </p:nvPicPr>
        <p:blipFill>
          <a:blip r:embed="rId6" cstate="print">
            <a:extLst>
              <a:ext uri="{BEBA8EAE-BF5A-486C-A8C5-ECC9F3942E4B}">
                <a14:imgProps xmlns:a14="http://schemas.microsoft.com/office/drawing/2010/main">
                  <a14:imgLayer r:embed="rId7">
                    <a14:imgEffect>
                      <a14:backgroundRemoval t="9980" b="95030" l="9992" r="89981">
                        <a14:foregroundMark x1="34420" y1="27313" x2="33773" y2="38182"/>
                        <a14:foregroundMark x1="33773" y1="38182" x2="29006" y2="47960"/>
                        <a14:foregroundMark x1="29006" y1="47960" x2="25613" y2="73576"/>
                        <a14:foregroundMark x1="25613" y1="73576" x2="26232" y2="84485"/>
                        <a14:foregroundMark x1="26232" y1="84485" x2="40183" y2="95030"/>
                        <a14:foregroundMark x1="40183" y1="95030" x2="55992" y2="86828"/>
                        <a14:foregroundMark x1="55992" y1="86828" x2="57985" y2="86828"/>
                        <a14:foregroundMark x1="62106" y1="58020" x2="67466" y2="61010"/>
                        <a14:backgroundMark x1="41530" y1="84929" x2="56370" y2="13293"/>
                        <a14:backgroundMark x1="35524" y1="76727" x2="50821" y2="81212"/>
                        <a14:backgroundMark x1="50821" y1="81212" x2="52734" y2="70545"/>
                        <a14:backgroundMark x1="52734" y1="70545" x2="45327" y2="64040"/>
                        <a14:backgroundMark x1="45327" y1="64040" x2="41045" y2="55515"/>
                        <a14:backgroundMark x1="41045" y1="55515" x2="55104" y2="49010"/>
                        <a14:backgroundMark x1="55104" y1="49010" x2="56989" y2="53333"/>
                        <a14:backgroundMark x1="55104" y1="54465" x2="51495" y2="72606"/>
                        <a14:backgroundMark x1="45004" y1="11798" x2="41664" y2="38263"/>
                        <a14:backgroundMark x1="41664" y1="38263" x2="49179" y2="21939"/>
                        <a14:backgroundMark x1="49179" y1="21939" x2="51118" y2="10949"/>
                        <a14:backgroundMark x1="51118" y1="10949" x2="47455" y2="34263"/>
                        <a14:backgroundMark x1="47455" y1="34263" x2="47266" y2="45131"/>
                        <a14:backgroundMark x1="47266" y1="45131" x2="40722" y2="52444"/>
                        <a14:backgroundMark x1="40722" y1="52444" x2="36817" y2="62788"/>
                        <a14:backgroundMark x1="36817" y1="62788" x2="35712" y2="73495"/>
                        <a14:backgroundMark x1="35712" y1="73495" x2="42984" y2="68444"/>
                        <a14:backgroundMark x1="42984" y1="68444" x2="50364" y2="70626"/>
                        <a14:backgroundMark x1="50364" y1="70626" x2="52868" y2="70343"/>
                        <a14:backgroundMark x1="60733" y1="52970" x2="58093" y2="65131"/>
                        <a14:backgroundMark x1="58093" y1="65131" x2="54161" y2="74263"/>
                        <a14:backgroundMark x1="54161" y1="74263" x2="52868" y2="85131"/>
                        <a14:backgroundMark x1="52868" y1="85131" x2="38406" y2="80283"/>
                        <a14:backgroundMark x1="38406" y1="80283" x2="33154" y2="73333"/>
                      </a14:backgroundRemoval>
                    </a14:imgEffect>
                  </a14:imgLayer>
                </a14:imgProps>
              </a:ext>
              <a:ext uri="{28A0092B-C50C-407E-A947-70E740481C1C}">
                <a14:useLocalDpi xmlns:a14="http://schemas.microsoft.com/office/drawing/2010/main" val="0"/>
              </a:ext>
            </a:extLst>
          </a:blip>
          <a:stretch>
            <a:fillRect/>
          </a:stretch>
        </p:blipFill>
        <p:spPr>
          <a:xfrm>
            <a:off x="1488302" y="1028772"/>
            <a:ext cx="8156283" cy="5458661"/>
          </a:xfrm>
          <a:prstGeom prst="rect">
            <a:avLst/>
          </a:prstGeom>
        </p:spPr>
      </p:pic>
      <p:pic>
        <p:nvPicPr>
          <p:cNvPr id="9" name="圖片 8">
            <a:extLst>
              <a:ext uri="{FF2B5EF4-FFF2-40B4-BE49-F238E27FC236}">
                <a16:creationId xmlns:a16="http://schemas.microsoft.com/office/drawing/2014/main" id="{AFD7051F-F326-4261-A889-E8467FDB2507}"/>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rot="779217">
            <a:off x="5543762" y="2293041"/>
            <a:ext cx="558000" cy="558000"/>
          </a:xfrm>
          <a:prstGeom prst="rect">
            <a:avLst/>
          </a:prstGeom>
        </p:spPr>
      </p:pic>
      <p:sp>
        <p:nvSpPr>
          <p:cNvPr id="11" name="矩形 10">
            <a:extLst>
              <a:ext uri="{FF2B5EF4-FFF2-40B4-BE49-F238E27FC236}">
                <a16:creationId xmlns:a16="http://schemas.microsoft.com/office/drawing/2014/main" id="{4773B0E5-295D-40C8-BB73-D92339F3E29E}"/>
              </a:ext>
            </a:extLst>
          </p:cNvPr>
          <p:cNvSpPr/>
          <p:nvPr/>
        </p:nvSpPr>
        <p:spPr>
          <a:xfrm rot="867583">
            <a:off x="4666241" y="2925495"/>
            <a:ext cx="1612238" cy="1800313"/>
          </a:xfrm>
          <a:prstGeom prst="rect">
            <a:avLst/>
          </a:prstGeom>
        </p:spPr>
        <p:txBody>
          <a:bodyPr wrap="square">
            <a:spAutoFit/>
          </a:bodyPr>
          <a:lstStyle/>
          <a:p>
            <a:pPr lvl="0"/>
            <a:r>
              <a:rPr lang="zh-TW" altLang="en-US" sz="1200" dirty="0">
                <a:solidFill>
                  <a:prstClr val="white"/>
                </a:solidFill>
                <a:latin typeface="微軟正黑體" panose="020B0604030504040204" pitchFamily="34" charset="-120"/>
                <a:ea typeface="微軟正黑體" panose="020B0604030504040204" pitchFamily="34" charset="-120"/>
              </a:rPr>
              <a:t>保戶姓名</a:t>
            </a:r>
            <a:r>
              <a:rPr lang="en-US" altLang="zh-TW" sz="1200" dirty="0">
                <a:solidFill>
                  <a:prstClr val="white"/>
                </a:solidFill>
                <a:latin typeface="微軟正黑體" panose="020B0604030504040204" pitchFamily="34" charset="-120"/>
                <a:ea typeface="微軟正黑體" panose="020B0604030504040204" pitchFamily="34" charset="-120"/>
              </a:rPr>
              <a:t>:</a:t>
            </a:r>
            <a:r>
              <a:rPr lang="zh-TW" altLang="en-US" sz="1200" dirty="0">
                <a:solidFill>
                  <a:prstClr val="white"/>
                </a:solidFill>
                <a:latin typeface="微軟正黑體" panose="020B0604030504040204" pitchFamily="34" charset="-120"/>
                <a:ea typeface="微軟正黑體" panose="020B0604030504040204" pitchFamily="34" charset="-120"/>
              </a:rPr>
              <a:t>南大山</a:t>
            </a:r>
            <a:endParaRPr lang="en-US" altLang="zh-TW" sz="1200" dirty="0">
              <a:solidFill>
                <a:prstClr val="white"/>
              </a:solidFill>
              <a:latin typeface="微軟正黑體" panose="020B0604030504040204" pitchFamily="34" charset="-120"/>
              <a:ea typeface="微軟正黑體" panose="020B0604030504040204" pitchFamily="34" charset="-120"/>
            </a:endParaRPr>
          </a:p>
          <a:p>
            <a:pPr lvl="0"/>
            <a:r>
              <a:rPr lang="zh-TW" altLang="en-US" sz="1200" dirty="0">
                <a:solidFill>
                  <a:prstClr val="white"/>
                </a:solidFill>
                <a:latin typeface="微軟正黑體" panose="020B0604030504040204" pitchFamily="34" charset="-120"/>
                <a:ea typeface="微軟正黑體" panose="020B0604030504040204" pitchFamily="34" charset="-120"/>
              </a:rPr>
              <a:t>性別</a:t>
            </a:r>
            <a:r>
              <a:rPr lang="en-US" altLang="zh-TW" sz="1200" dirty="0">
                <a:solidFill>
                  <a:prstClr val="white"/>
                </a:solidFill>
                <a:latin typeface="微軟正黑體" panose="020B0604030504040204" pitchFamily="34" charset="-120"/>
                <a:ea typeface="微軟正黑體" panose="020B0604030504040204" pitchFamily="34" charset="-120"/>
              </a:rPr>
              <a:t>:</a:t>
            </a:r>
            <a:r>
              <a:rPr lang="zh-TW" altLang="en-US" sz="1200" dirty="0">
                <a:solidFill>
                  <a:prstClr val="white"/>
                </a:solidFill>
                <a:latin typeface="微軟正黑體" panose="020B0604030504040204" pitchFamily="34" charset="-120"/>
                <a:ea typeface="微軟正黑體" panose="020B0604030504040204" pitchFamily="34" charset="-120"/>
              </a:rPr>
              <a:t>男</a:t>
            </a:r>
            <a:endParaRPr lang="en-US" altLang="zh-TW" sz="1200" dirty="0">
              <a:solidFill>
                <a:prstClr val="white"/>
              </a:solidFill>
              <a:latin typeface="微軟正黑體" panose="020B0604030504040204" pitchFamily="34" charset="-120"/>
              <a:ea typeface="微軟正黑體" panose="020B0604030504040204" pitchFamily="34" charset="-120"/>
            </a:endParaRPr>
          </a:p>
          <a:p>
            <a:pPr lvl="0"/>
            <a:r>
              <a:rPr lang="zh-TW" altLang="en-US" sz="1200" dirty="0">
                <a:solidFill>
                  <a:prstClr val="white"/>
                </a:solidFill>
                <a:latin typeface="微軟正黑體" panose="020B0604030504040204" pitchFamily="34" charset="-120"/>
                <a:ea typeface="微軟正黑體" panose="020B0604030504040204" pitchFamily="34" charset="-120"/>
              </a:rPr>
              <a:t>婚姻狀況</a:t>
            </a:r>
            <a:r>
              <a:rPr lang="en-US" altLang="zh-TW" sz="1200" dirty="0">
                <a:solidFill>
                  <a:prstClr val="white"/>
                </a:solidFill>
                <a:latin typeface="微軟正黑體" panose="020B0604030504040204" pitchFamily="34" charset="-120"/>
                <a:ea typeface="微軟正黑體" panose="020B0604030504040204" pitchFamily="34" charset="-120"/>
              </a:rPr>
              <a:t>:</a:t>
            </a:r>
            <a:r>
              <a:rPr lang="zh-TW" altLang="en-US" sz="1200" dirty="0">
                <a:solidFill>
                  <a:prstClr val="white"/>
                </a:solidFill>
                <a:latin typeface="微軟正黑體" panose="020B0604030504040204" pitchFamily="34" charset="-120"/>
                <a:ea typeface="微軟正黑體" panose="020B0604030504040204" pitchFamily="34" charset="-120"/>
              </a:rPr>
              <a:t>單身</a:t>
            </a:r>
            <a:endParaRPr lang="en-US" altLang="zh-TW" sz="1200" dirty="0">
              <a:solidFill>
                <a:prstClr val="white"/>
              </a:solidFill>
              <a:latin typeface="微軟正黑體" panose="020B0604030504040204" pitchFamily="34" charset="-120"/>
              <a:ea typeface="微軟正黑體" panose="020B0604030504040204" pitchFamily="34" charset="-120"/>
            </a:endParaRPr>
          </a:p>
          <a:p>
            <a:pPr lvl="0"/>
            <a:r>
              <a:rPr lang="zh-TW" altLang="en-US" sz="1200" dirty="0">
                <a:solidFill>
                  <a:prstClr val="white"/>
                </a:solidFill>
                <a:latin typeface="微軟正黑體" panose="020B0604030504040204" pitchFamily="34" charset="-120"/>
                <a:ea typeface="微軟正黑體" panose="020B0604030504040204" pitchFamily="34" charset="-120"/>
              </a:rPr>
              <a:t>再購可能</a:t>
            </a:r>
            <a:r>
              <a:rPr lang="en-US" altLang="zh-TW" sz="1200" dirty="0">
                <a:solidFill>
                  <a:prstClr val="white"/>
                </a:solidFill>
                <a:latin typeface="微軟正黑體" panose="020B0604030504040204" pitchFamily="34" charset="-120"/>
                <a:ea typeface="微軟正黑體" panose="020B0604030504040204" pitchFamily="34" charset="-120"/>
              </a:rPr>
              <a:t>:</a:t>
            </a:r>
            <a:r>
              <a:rPr lang="zh-TW" altLang="en-US" sz="1200" dirty="0">
                <a:solidFill>
                  <a:prstClr val="white"/>
                </a:solidFill>
                <a:latin typeface="微軟正黑體" panose="020B0604030504040204" pitchFamily="34" charset="-120"/>
                <a:ea typeface="微軟正黑體" panose="020B0604030504040204" pitchFamily="34" charset="-120"/>
              </a:rPr>
              <a:t>否</a:t>
            </a:r>
            <a:endParaRPr lang="en-US" altLang="zh-TW" sz="1200" dirty="0">
              <a:solidFill>
                <a:prstClr val="white"/>
              </a:solidFill>
              <a:latin typeface="微軟正黑體" panose="020B0604030504040204" pitchFamily="34" charset="-120"/>
              <a:ea typeface="微軟正黑體" panose="020B0604030504040204" pitchFamily="34" charset="-120"/>
            </a:endParaRPr>
          </a:p>
          <a:p>
            <a:pPr lvl="0"/>
            <a:r>
              <a:rPr lang="zh-TW" altLang="en-US" sz="1200" dirty="0">
                <a:solidFill>
                  <a:prstClr val="white"/>
                </a:solidFill>
                <a:latin typeface="微軟正黑體" panose="020B0604030504040204" pitchFamily="34" charset="-120"/>
                <a:ea typeface="微軟正黑體" panose="020B0604030504040204" pitchFamily="34" charset="-120"/>
              </a:rPr>
              <a:t>傾向商品類別</a:t>
            </a:r>
            <a:r>
              <a:rPr lang="en-US" altLang="zh-TW" sz="1200" dirty="0">
                <a:solidFill>
                  <a:prstClr val="white"/>
                </a:solidFill>
                <a:latin typeface="微軟正黑體" panose="020B0604030504040204" pitchFamily="34" charset="-120"/>
                <a:ea typeface="微軟正黑體" panose="020B0604030504040204" pitchFamily="34" charset="-120"/>
              </a:rPr>
              <a:t>:</a:t>
            </a:r>
            <a:r>
              <a:rPr lang="en-US" altLang="zh-TW" sz="1200" dirty="0" err="1">
                <a:solidFill>
                  <a:prstClr val="white"/>
                </a:solidFill>
                <a:latin typeface="微軟正黑體" panose="020B0604030504040204" pitchFamily="34" charset="-120"/>
                <a:ea typeface="微軟正黑體" panose="020B0604030504040204" pitchFamily="34" charset="-120"/>
              </a:rPr>
              <a:t>AHd</a:t>
            </a:r>
            <a:r>
              <a:rPr lang="zh-TW" altLang="en-US" sz="1200" dirty="0">
                <a:solidFill>
                  <a:prstClr val="white"/>
                </a:solidFill>
                <a:latin typeface="微軟正黑體" panose="020B0604030504040204" pitchFamily="34" charset="-120"/>
                <a:ea typeface="微軟正黑體" panose="020B0604030504040204" pitchFamily="34" charset="-120"/>
              </a:rPr>
              <a:t>、</a:t>
            </a:r>
            <a:r>
              <a:rPr lang="en-US" altLang="zh-TW" sz="1200" dirty="0">
                <a:solidFill>
                  <a:prstClr val="white"/>
                </a:solidFill>
                <a:latin typeface="微軟正黑體" panose="020B0604030504040204" pitchFamily="34" charset="-120"/>
                <a:ea typeface="微軟正黑體" panose="020B0604030504040204" pitchFamily="34" charset="-120"/>
              </a:rPr>
              <a:t>Aha</a:t>
            </a:r>
            <a:r>
              <a:rPr lang="zh-TW" altLang="en-US" sz="1200" dirty="0">
                <a:solidFill>
                  <a:prstClr val="white"/>
                </a:solidFill>
                <a:latin typeface="微軟正黑體" panose="020B0604030504040204" pitchFamily="34" charset="-120"/>
                <a:ea typeface="微軟正黑體" panose="020B0604030504040204" pitchFamily="34" charset="-120"/>
              </a:rPr>
              <a:t>、</a:t>
            </a:r>
            <a:r>
              <a:rPr lang="en-US" altLang="zh-TW" sz="1200" dirty="0" err="1">
                <a:solidFill>
                  <a:prstClr val="white"/>
                </a:solidFill>
                <a:latin typeface="微軟正黑體" panose="020B0604030504040204" pitchFamily="34" charset="-120"/>
                <a:ea typeface="微軟正黑體" panose="020B0604030504040204" pitchFamily="34" charset="-120"/>
              </a:rPr>
              <a:t>Ahc</a:t>
            </a:r>
            <a:endParaRPr lang="en-US" altLang="zh-TW" sz="1200" dirty="0">
              <a:solidFill>
                <a:prstClr val="white"/>
              </a:solidFill>
              <a:latin typeface="微軟正黑體" panose="020B0604030504040204" pitchFamily="34" charset="-120"/>
              <a:ea typeface="微軟正黑體" panose="020B0604030504040204" pitchFamily="34" charset="-120"/>
            </a:endParaRPr>
          </a:p>
          <a:p>
            <a:pPr lvl="0"/>
            <a:r>
              <a:rPr lang="zh-TW" altLang="en-US" sz="1200" dirty="0">
                <a:solidFill>
                  <a:prstClr val="white"/>
                </a:solidFill>
                <a:latin typeface="微軟正黑體" panose="020B0604030504040204" pitchFamily="34" charset="-120"/>
                <a:ea typeface="微軟正黑體" panose="020B0604030504040204" pitchFamily="34" charset="-120"/>
              </a:rPr>
              <a:t>傾向繳費方式</a:t>
            </a:r>
            <a:r>
              <a:rPr lang="en-US" altLang="zh-TW" sz="1200" dirty="0">
                <a:solidFill>
                  <a:prstClr val="white"/>
                </a:solidFill>
                <a:latin typeface="微軟正黑體" panose="020B0604030504040204" pitchFamily="34" charset="-120"/>
                <a:ea typeface="微軟正黑體" panose="020B0604030504040204" pitchFamily="34" charset="-120"/>
              </a:rPr>
              <a:t>:</a:t>
            </a:r>
            <a:r>
              <a:rPr lang="zh-TW" altLang="en-US" sz="1200" dirty="0">
                <a:solidFill>
                  <a:prstClr val="white"/>
                </a:solidFill>
                <a:latin typeface="微軟正黑體" panose="020B0604030504040204" pitchFamily="34" charset="-120"/>
                <a:ea typeface="微軟正黑體" panose="020B0604030504040204" pitchFamily="34" charset="-120"/>
              </a:rPr>
              <a:t>月繳</a:t>
            </a:r>
            <a:endParaRPr lang="en-US" altLang="zh-TW" sz="1200" dirty="0">
              <a:solidFill>
                <a:prstClr val="white"/>
              </a:solidFill>
              <a:latin typeface="微軟正黑體" panose="020B0604030504040204" pitchFamily="34" charset="-120"/>
              <a:ea typeface="微軟正黑體" panose="020B0604030504040204" pitchFamily="34" charset="-120"/>
            </a:endParaRPr>
          </a:p>
          <a:p>
            <a:pPr lvl="0"/>
            <a:r>
              <a:rPr lang="zh-TW" altLang="en-US" sz="1200" dirty="0">
                <a:solidFill>
                  <a:prstClr val="white"/>
                </a:solidFill>
                <a:latin typeface="微軟正黑體" panose="020B0604030504040204" pitchFamily="34" charset="-120"/>
                <a:ea typeface="微軟正黑體" panose="020B0604030504040204" pitchFamily="34" charset="-120"/>
              </a:rPr>
              <a:t>現在持有保單</a:t>
            </a:r>
            <a:r>
              <a:rPr lang="en-US" altLang="zh-TW" sz="1200" dirty="0">
                <a:solidFill>
                  <a:prstClr val="white"/>
                </a:solidFill>
                <a:latin typeface="微軟正黑體" panose="020B0604030504040204" pitchFamily="34" charset="-120"/>
                <a:ea typeface="微軟正黑體" panose="020B0604030504040204" pitchFamily="34" charset="-120"/>
              </a:rPr>
              <a:t>:</a:t>
            </a:r>
            <a:r>
              <a:rPr lang="zh-TW" altLang="en-US" sz="1200" dirty="0">
                <a:solidFill>
                  <a:prstClr val="white"/>
                </a:solidFill>
                <a:latin typeface="微軟正黑體" panose="020B0604030504040204" pitchFamily="34" charset="-120"/>
                <a:ea typeface="微軟正黑體" panose="020B0604030504040204" pitchFamily="34" charset="-120"/>
              </a:rPr>
              <a:t>無</a:t>
            </a:r>
            <a:endParaRPr lang="en-US" altLang="zh-TW" sz="1200" dirty="0">
              <a:solidFill>
                <a:prstClr val="white"/>
              </a:solidFill>
              <a:latin typeface="微軟正黑體" panose="020B0604030504040204" pitchFamily="34" charset="-120"/>
              <a:ea typeface="微軟正黑體" panose="020B0604030504040204" pitchFamily="34" charset="-120"/>
            </a:endParaRPr>
          </a:p>
          <a:p>
            <a:pPr lvl="0"/>
            <a:r>
              <a:rPr lang="zh-TW" altLang="en-US" sz="1200" b="1" dirty="0">
                <a:solidFill>
                  <a:prstClr val="white"/>
                </a:solidFill>
                <a:latin typeface="微軟正黑體" panose="020B0604030504040204" pitchFamily="34" charset="-120"/>
                <a:ea typeface="微軟正黑體" panose="020B0604030504040204" pitchFamily="34" charset="-120"/>
              </a:rPr>
              <a:t>*保戶再購可能低*</a:t>
            </a:r>
            <a:endParaRPr lang="en-US" altLang="zh-TW" sz="1200" b="1" dirty="0">
              <a:solidFill>
                <a:prstClr val="white"/>
              </a:solidFill>
              <a:latin typeface="微軟正黑體" panose="020B0604030504040204" pitchFamily="34" charset="-120"/>
              <a:ea typeface="微軟正黑體" panose="020B0604030504040204" pitchFamily="34" charset="-120"/>
            </a:endParaRPr>
          </a:p>
        </p:txBody>
      </p:sp>
      <p:sp>
        <p:nvSpPr>
          <p:cNvPr id="29" name="文字方塊 28">
            <a:extLst>
              <a:ext uri="{FF2B5EF4-FFF2-40B4-BE49-F238E27FC236}">
                <a16:creationId xmlns:a16="http://schemas.microsoft.com/office/drawing/2014/main" id="{878885E3-7C02-41F9-823D-1245BB71F632}"/>
              </a:ext>
            </a:extLst>
          </p:cNvPr>
          <p:cNvSpPr txBox="1"/>
          <p:nvPr/>
        </p:nvSpPr>
        <p:spPr>
          <a:xfrm>
            <a:off x="9748799" y="2513988"/>
            <a:ext cx="2339377" cy="1477328"/>
          </a:xfrm>
          <a:prstGeom prst="rect">
            <a:avLst/>
          </a:prstGeom>
          <a:noFill/>
        </p:spPr>
        <p:txBody>
          <a:bodyPr wrap="square" rtlCol="0">
            <a:spAutoFit/>
          </a:bodyPr>
          <a:lstStyle/>
          <a:p>
            <a:r>
              <a:rPr lang="zh-TW" altLang="en-US" dirty="0">
                <a:latin typeface="標楷體" panose="03000509000000000000" pitchFamily="65" charset="-120"/>
                <a:ea typeface="標楷體" panose="03000509000000000000" pitchFamily="65" charset="-120"/>
              </a:rPr>
              <a:t>若結果顯示為再購可能低，則建議業務員加強提升用戶理賠滿意度、忠誠度，提高未來再購機會</a:t>
            </a:r>
            <a:endParaRPr lang="en-US" dirty="0">
              <a:latin typeface="標楷體" panose="03000509000000000000" pitchFamily="65" charset="-120"/>
              <a:ea typeface="標楷體" panose="03000509000000000000" pitchFamily="65" charset="-120"/>
            </a:endParaRPr>
          </a:p>
        </p:txBody>
      </p:sp>
      <p:pic>
        <p:nvPicPr>
          <p:cNvPr id="2" name="音訊 1">
            <a:hlinkClick r:id="" action="ppaction://media"/>
            <a:extLst>
              <a:ext uri="{FF2B5EF4-FFF2-40B4-BE49-F238E27FC236}">
                <a16:creationId xmlns:a16="http://schemas.microsoft.com/office/drawing/2014/main" id="{64EDD5C4-4738-464F-9723-456FBB358A74}"/>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477636052"/>
      </p:ext>
    </p:extLst>
  </p:cSld>
  <p:clrMapOvr>
    <a:masterClrMapping/>
  </p:clrMapOvr>
  <mc:AlternateContent xmlns:mc="http://schemas.openxmlformats.org/markup-compatibility/2006" xmlns:p14="http://schemas.microsoft.com/office/powerpoint/2010/main">
    <mc:Choice Requires="p14">
      <p:transition spd="slow" p14:dur="2000" advTm="16512"/>
    </mc:Choice>
    <mc:Fallback xmlns="">
      <p:transition spd="slow" advTm="165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5183A82-9DEB-4EC5-9C61-ADE694674CED}"/>
              </a:ext>
            </a:extLst>
          </p:cNvPr>
          <p:cNvSpPr>
            <a:spLocks noGrp="1"/>
          </p:cNvSpPr>
          <p:nvPr>
            <p:ph type="sldNum" sz="quarter" idx="12"/>
          </p:nvPr>
        </p:nvSpPr>
        <p:spPr/>
        <p:txBody>
          <a:bodyPr/>
          <a:lstStyle/>
          <a:p>
            <a:fld id="{BF8CE765-4F4E-465C-81D9-F9DA65D64035}" type="slidenum">
              <a:rPr lang="zh-TW" altLang="en-US" smtClean="0"/>
              <a:t>32</a:t>
            </a:fld>
            <a:endParaRPr lang="zh-TW" altLang="en-US"/>
          </a:p>
        </p:txBody>
      </p:sp>
      <p:pic>
        <p:nvPicPr>
          <p:cNvPr id="2050" name="Picture 2" descr="https://i2.kknews.cc/SIG=1m1u2s1/10rn0005797o5nsn7p29.jpg">
            <a:extLst>
              <a:ext uri="{FF2B5EF4-FFF2-40B4-BE49-F238E27FC236}">
                <a16:creationId xmlns:a16="http://schemas.microsoft.com/office/drawing/2014/main" id="{79F1A474-4793-4147-9D39-E09D4F50C9B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54387"/>
            <a:ext cx="12288688" cy="6912388"/>
          </a:xfrm>
          <a:prstGeom prst="rect">
            <a:avLst/>
          </a:prstGeom>
          <a:noFill/>
          <a:extLst>
            <a:ext uri="{909E8E84-426E-40DD-AFC4-6F175D3DCCD1}">
              <a14:hiddenFill xmlns:a14="http://schemas.microsoft.com/office/drawing/2010/main">
                <a:solidFill>
                  <a:srgbClr val="FFFFFF"/>
                </a:solidFill>
              </a14:hiddenFill>
            </a:ext>
          </a:extLst>
        </p:spPr>
      </p:pic>
      <p:pic>
        <p:nvPicPr>
          <p:cNvPr id="3" name="音訊 2">
            <a:hlinkClick r:id="" action="ppaction://media"/>
            <a:extLst>
              <a:ext uri="{FF2B5EF4-FFF2-40B4-BE49-F238E27FC236}">
                <a16:creationId xmlns:a16="http://schemas.microsoft.com/office/drawing/2014/main" id="{B3C3B1B2-4626-4F1E-9E6F-D6E3C14F7FA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402075117"/>
      </p:ext>
    </p:extLst>
  </p:cSld>
  <p:clrMapOvr>
    <a:masterClrMapping/>
  </p:clrMapOvr>
  <mc:AlternateContent xmlns:mc="http://schemas.openxmlformats.org/markup-compatibility/2006" xmlns:p14="http://schemas.microsoft.com/office/powerpoint/2010/main">
    <mc:Choice Requires="p14">
      <p:transition spd="slow" p14:dur="2000" advTm="23971"/>
    </mc:Choice>
    <mc:Fallback xmlns="">
      <p:transition spd="slow" advTm="239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593F37B1-A25D-4F30-81C8-91CFC1AE6E35}"/>
              </a:ext>
            </a:extLst>
          </p:cNvPr>
          <p:cNvSpPr>
            <a:spLocks noGrp="1"/>
          </p:cNvSpPr>
          <p:nvPr>
            <p:ph type="sldNum" sz="quarter" idx="12"/>
          </p:nvPr>
        </p:nvSpPr>
        <p:spPr/>
        <p:txBody>
          <a:bodyPr/>
          <a:lstStyle/>
          <a:p>
            <a:fld id="{BF8CE765-4F4E-465C-81D9-F9DA65D64035}" type="slidenum">
              <a:rPr lang="zh-TW" altLang="en-US" smtClean="0"/>
              <a:t>33</a:t>
            </a:fld>
            <a:endParaRPr lang="zh-TW" altLang="en-US"/>
          </a:p>
        </p:txBody>
      </p:sp>
      <p:sp>
        <p:nvSpPr>
          <p:cNvPr id="20" name="椭圆 14">
            <a:extLst>
              <a:ext uri="{FF2B5EF4-FFF2-40B4-BE49-F238E27FC236}">
                <a16:creationId xmlns:a16="http://schemas.microsoft.com/office/drawing/2014/main" id="{F5068976-8419-4EBC-8393-1C7A6241E6B5}"/>
              </a:ext>
            </a:extLst>
          </p:cNvPr>
          <p:cNvSpPr/>
          <p:nvPr/>
        </p:nvSpPr>
        <p:spPr>
          <a:xfrm>
            <a:off x="2256909" y="2118102"/>
            <a:ext cx="2394908" cy="2394908"/>
          </a:xfrm>
          <a:prstGeom prst="ellipse">
            <a:avLst/>
          </a:prstGeom>
          <a:solidFill>
            <a:schemeClr val="accent1"/>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en-US" altLang="zh-CN" sz="8000" dirty="0">
                <a:latin typeface="+mj-lt"/>
              </a:rPr>
              <a:t>06</a:t>
            </a:r>
            <a:endParaRPr lang="zh-CN" altLang="en-US" sz="8000" dirty="0">
              <a:latin typeface="+mj-lt"/>
            </a:endParaRPr>
          </a:p>
        </p:txBody>
      </p:sp>
      <p:sp>
        <p:nvSpPr>
          <p:cNvPr id="21" name="矩形 20">
            <a:extLst>
              <a:ext uri="{FF2B5EF4-FFF2-40B4-BE49-F238E27FC236}">
                <a16:creationId xmlns:a16="http://schemas.microsoft.com/office/drawing/2014/main" id="{C6528B0D-EEFD-4786-97BD-B62578473F8F}"/>
              </a:ext>
            </a:extLst>
          </p:cNvPr>
          <p:cNvSpPr/>
          <p:nvPr/>
        </p:nvSpPr>
        <p:spPr>
          <a:xfrm>
            <a:off x="4943872" y="2410552"/>
            <a:ext cx="1415772" cy="830997"/>
          </a:xfrm>
          <a:prstGeom prst="rect">
            <a:avLst/>
          </a:prstGeom>
        </p:spPr>
        <p:txBody>
          <a:bodyPr wrap="none">
            <a:spAutoFit/>
          </a:bodyPr>
          <a:lstStyle/>
          <a:p>
            <a:pPr algn="ctr"/>
            <a:r>
              <a:rPr lang="zh-TW" altLang="en-US" sz="48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rPr>
              <a:t>附錄</a:t>
            </a:r>
            <a:endParaRPr lang="zh-CN" altLang="en-US" sz="48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endParaRPr>
          </a:p>
        </p:txBody>
      </p:sp>
      <p:sp>
        <p:nvSpPr>
          <p:cNvPr id="22" name="矩形 21">
            <a:extLst>
              <a:ext uri="{FF2B5EF4-FFF2-40B4-BE49-F238E27FC236}">
                <a16:creationId xmlns:a16="http://schemas.microsoft.com/office/drawing/2014/main" id="{1E441F43-D529-4674-994B-37E9E7449951}"/>
              </a:ext>
            </a:extLst>
          </p:cNvPr>
          <p:cNvSpPr/>
          <p:nvPr/>
        </p:nvSpPr>
        <p:spPr>
          <a:xfrm>
            <a:off x="4958548" y="3241549"/>
            <a:ext cx="4976543" cy="584775"/>
          </a:xfrm>
          <a:prstGeom prst="rect">
            <a:avLst/>
          </a:prstGeom>
        </p:spPr>
        <p:txBody>
          <a:bodyPr wrap="square">
            <a:spAutoFit/>
          </a:bodyPr>
          <a:lstStyle/>
          <a:p>
            <a:r>
              <a:rPr lang="en-US" altLang="zh-TW" sz="32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Appendix</a:t>
            </a:r>
            <a:endParaRPr lang="en-US" altLang="zh-CN" sz="32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endParaRPr>
          </a:p>
        </p:txBody>
      </p:sp>
      <p:sp>
        <p:nvSpPr>
          <p:cNvPr id="3" name="矩形 2">
            <a:extLst>
              <a:ext uri="{FF2B5EF4-FFF2-40B4-BE49-F238E27FC236}">
                <a16:creationId xmlns:a16="http://schemas.microsoft.com/office/drawing/2014/main" id="{3B523386-DC62-4A86-98A5-2BCB06DCEB09}"/>
              </a:ext>
            </a:extLst>
          </p:cNvPr>
          <p:cNvSpPr/>
          <p:nvPr/>
        </p:nvSpPr>
        <p:spPr>
          <a:xfrm>
            <a:off x="4958549" y="4097549"/>
            <a:ext cx="1623265" cy="923330"/>
          </a:xfrm>
          <a:prstGeom prst="rect">
            <a:avLst/>
          </a:prstGeom>
        </p:spPr>
        <p:txBody>
          <a:bodyPr wrap="none">
            <a:spAutoFit/>
          </a:bodyPr>
          <a:lstStyle/>
          <a:p>
            <a:pPr marL="342900" indent="-342900">
              <a:buAutoNum type="alphaUcPeriod"/>
            </a:pPr>
            <a:r>
              <a:rPr lang="zh-TW" altLang="en-US" b="1" kern="100" dirty="0">
                <a:solidFill>
                  <a:schemeClr val="accent1"/>
                </a:solidFill>
                <a:ea typeface="標楷體" panose="03000509000000000000" pitchFamily="65" charset="-120"/>
                <a:cs typeface="Times New Roman" panose="02020603050405020304" pitchFamily="18" charset="0"/>
              </a:rPr>
              <a:t>分工</a:t>
            </a:r>
            <a:endParaRPr lang="en-US" altLang="zh-TW" b="1" kern="100" dirty="0">
              <a:solidFill>
                <a:schemeClr val="accent1"/>
              </a:solidFill>
              <a:ea typeface="標楷體" panose="03000509000000000000" pitchFamily="65" charset="-120"/>
              <a:cs typeface="Times New Roman" panose="02020603050405020304" pitchFamily="18" charset="0"/>
            </a:endParaRPr>
          </a:p>
          <a:p>
            <a:pPr marL="342900" indent="-342900">
              <a:buAutoNum type="alphaUcPeriod"/>
            </a:pPr>
            <a:r>
              <a:rPr lang="zh-TW" altLang="en-US" b="1" kern="100" dirty="0">
                <a:solidFill>
                  <a:schemeClr val="accent1"/>
                </a:solidFill>
                <a:ea typeface="標楷體" panose="03000509000000000000" pitchFamily="65" charset="-120"/>
                <a:cs typeface="Times New Roman" panose="02020603050405020304" pitchFamily="18" charset="0"/>
              </a:rPr>
              <a:t>備註</a:t>
            </a:r>
            <a:endParaRPr lang="en-US" altLang="zh-TW" b="1" kern="100" dirty="0">
              <a:solidFill>
                <a:schemeClr val="accent1"/>
              </a:solidFill>
              <a:ea typeface="標楷體" panose="03000509000000000000" pitchFamily="65" charset="-120"/>
              <a:cs typeface="Times New Roman" panose="02020603050405020304" pitchFamily="18" charset="0"/>
            </a:endParaRPr>
          </a:p>
          <a:p>
            <a:pPr marL="342900" indent="-342900">
              <a:buAutoNum type="alphaUcPeriod"/>
            </a:pPr>
            <a:r>
              <a:rPr lang="en-US" altLang="zh-TW" b="1" kern="100" dirty="0">
                <a:solidFill>
                  <a:schemeClr val="accent1"/>
                </a:solidFill>
                <a:ea typeface="標楷體" panose="03000509000000000000" pitchFamily="65" charset="-120"/>
                <a:cs typeface="Times New Roman" panose="02020603050405020304" pitchFamily="18" charset="0"/>
              </a:rPr>
              <a:t>EDA</a:t>
            </a:r>
            <a:r>
              <a:rPr lang="zh-TW" altLang="en-US" b="1" kern="100" dirty="0">
                <a:solidFill>
                  <a:schemeClr val="accent1"/>
                </a:solidFill>
                <a:ea typeface="標楷體" panose="03000509000000000000" pitchFamily="65" charset="-120"/>
                <a:cs typeface="Times New Roman" panose="02020603050405020304" pitchFamily="18" charset="0"/>
              </a:rPr>
              <a:t> </a:t>
            </a:r>
            <a:r>
              <a:rPr lang="en-US" altLang="zh-TW" b="1" kern="100" dirty="0">
                <a:solidFill>
                  <a:schemeClr val="accent1"/>
                </a:solidFill>
                <a:ea typeface="標楷體" panose="03000509000000000000" pitchFamily="65" charset="-120"/>
                <a:cs typeface="Times New Roman" panose="02020603050405020304" pitchFamily="18" charset="0"/>
              </a:rPr>
              <a:t>result</a:t>
            </a:r>
          </a:p>
        </p:txBody>
      </p:sp>
    </p:spTree>
    <p:extLst>
      <p:ext uri="{BB962C8B-B14F-4D97-AF65-F5344CB8AC3E}">
        <p14:creationId xmlns:p14="http://schemas.microsoft.com/office/powerpoint/2010/main" val="37772671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5183A82-9DEB-4EC5-9C61-ADE694674CED}"/>
              </a:ext>
            </a:extLst>
          </p:cNvPr>
          <p:cNvSpPr>
            <a:spLocks noGrp="1"/>
          </p:cNvSpPr>
          <p:nvPr>
            <p:ph type="sldNum" sz="quarter" idx="12"/>
          </p:nvPr>
        </p:nvSpPr>
        <p:spPr/>
        <p:txBody>
          <a:bodyPr/>
          <a:lstStyle/>
          <a:p>
            <a:fld id="{BF8CE765-4F4E-465C-81D9-F9DA65D64035}" type="slidenum">
              <a:rPr lang="zh-TW" altLang="en-US" smtClean="0"/>
              <a:t>34</a:t>
            </a:fld>
            <a:endParaRPr lang="zh-TW" altLang="en-US"/>
          </a:p>
        </p:txBody>
      </p:sp>
      <p:sp>
        <p:nvSpPr>
          <p:cNvPr id="3" name="內容版面配置區 2">
            <a:extLst>
              <a:ext uri="{FF2B5EF4-FFF2-40B4-BE49-F238E27FC236}">
                <a16:creationId xmlns:a16="http://schemas.microsoft.com/office/drawing/2014/main" id="{DB0009B8-71AF-4034-BE59-D596EA3D42EE}"/>
              </a:ext>
            </a:extLst>
          </p:cNvPr>
          <p:cNvSpPr>
            <a:spLocks noGrp="1"/>
          </p:cNvSpPr>
          <p:nvPr>
            <p:ph idx="1"/>
          </p:nvPr>
        </p:nvSpPr>
        <p:spPr/>
        <p:txBody>
          <a:bodyPr/>
          <a:lstStyle/>
          <a:p>
            <a:r>
              <a:rPr lang="zh-TW" altLang="en-US" dirty="0"/>
              <a:t>周永昱：</a:t>
            </a:r>
            <a:r>
              <a:rPr lang="en-US" altLang="zh-TW" dirty="0"/>
              <a:t>EDA</a:t>
            </a:r>
            <a:r>
              <a:rPr lang="zh-TW" altLang="en-US" dirty="0"/>
              <a:t>、資料預處理、機器學習、簡報製作</a:t>
            </a:r>
            <a:endParaRPr lang="en-US" altLang="zh-TW" dirty="0"/>
          </a:p>
          <a:p>
            <a:r>
              <a:rPr lang="zh-TW" altLang="en-US" dirty="0"/>
              <a:t>謝宗儒：學習了機器學習相關：</a:t>
            </a:r>
            <a:r>
              <a:rPr lang="en-US" altLang="zh-TW" dirty="0"/>
              <a:t>KNN</a:t>
            </a:r>
            <a:r>
              <a:rPr lang="zh-TW" altLang="en-US" dirty="0"/>
              <a:t>、回歸演算法、決策樹、隨機森林、降維演算法、貝葉斯演算法、編碼方式；保險知識、資料前處理：醫療保險、意外險、壽險等保單種類跟概況</a:t>
            </a:r>
            <a:endParaRPr lang="en-US" altLang="zh-TW" dirty="0"/>
          </a:p>
          <a:p>
            <a:r>
              <a:rPr lang="zh-TW" altLang="en-US" dirty="0"/>
              <a:t>何恬：理賠再購資料合併分析、資料特徵解讀及選擇、新增延伸特徵、特徵類型轉換、簡報製作</a:t>
            </a:r>
            <a:endParaRPr lang="en-US" altLang="zh-TW" dirty="0"/>
          </a:p>
          <a:p>
            <a:r>
              <a:rPr lang="zh-TW" altLang="en-US" dirty="0"/>
              <a:t>陳奕帆：客戶屬性變數分析、合併檔資料分析、再購情形事後比較、不同疾病的再購比例分析、尋找可增加特徵</a:t>
            </a:r>
            <a:endParaRPr lang="en-US" altLang="zh-TW" dirty="0"/>
          </a:p>
          <a:p>
            <a:endParaRPr lang="en-US" dirty="0"/>
          </a:p>
        </p:txBody>
      </p:sp>
      <p:sp>
        <p:nvSpPr>
          <p:cNvPr id="17" name="矩形 16">
            <a:extLst>
              <a:ext uri="{FF2B5EF4-FFF2-40B4-BE49-F238E27FC236}">
                <a16:creationId xmlns:a16="http://schemas.microsoft.com/office/drawing/2014/main" id="{FF885DDD-0FFE-44BC-8CD2-CA7462B3168D}"/>
              </a:ext>
            </a:extLst>
          </p:cNvPr>
          <p:cNvSpPr/>
          <p:nvPr/>
        </p:nvSpPr>
        <p:spPr>
          <a:xfrm>
            <a:off x="399716" y="594739"/>
            <a:ext cx="845103"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A. </a:t>
            </a:r>
            <a:r>
              <a:rPr lang="zh-TW" altLang="en-US" sz="16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rPr>
              <a:t>分工</a:t>
            </a:r>
            <a:endParaRPr lang="en-US" altLang="zh-TW" sz="16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299515541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5183A82-9DEB-4EC5-9C61-ADE694674CED}"/>
              </a:ext>
            </a:extLst>
          </p:cNvPr>
          <p:cNvSpPr>
            <a:spLocks noGrp="1"/>
          </p:cNvSpPr>
          <p:nvPr>
            <p:ph type="sldNum" sz="quarter" idx="12"/>
          </p:nvPr>
        </p:nvSpPr>
        <p:spPr/>
        <p:txBody>
          <a:bodyPr/>
          <a:lstStyle/>
          <a:p>
            <a:fld id="{BF8CE765-4F4E-465C-81D9-F9DA65D64035}" type="slidenum">
              <a:rPr lang="zh-TW" altLang="en-US" smtClean="0"/>
              <a:t>35</a:t>
            </a:fld>
            <a:endParaRPr lang="zh-TW" altLang="en-US"/>
          </a:p>
        </p:txBody>
      </p:sp>
      <p:sp>
        <p:nvSpPr>
          <p:cNvPr id="3" name="內容版面配置區 2">
            <a:extLst>
              <a:ext uri="{FF2B5EF4-FFF2-40B4-BE49-F238E27FC236}">
                <a16:creationId xmlns:a16="http://schemas.microsoft.com/office/drawing/2014/main" id="{DB0009B8-71AF-4034-BE59-D596EA3D42EE}"/>
              </a:ext>
            </a:extLst>
          </p:cNvPr>
          <p:cNvSpPr>
            <a:spLocks noGrp="1"/>
          </p:cNvSpPr>
          <p:nvPr>
            <p:ph idx="1"/>
          </p:nvPr>
        </p:nvSpPr>
        <p:spPr/>
        <p:txBody>
          <a:bodyPr/>
          <a:lstStyle/>
          <a:p>
            <a:r>
              <a:rPr lang="en-US" altLang="zh-TW" dirty="0" err="1">
                <a:latin typeface="+mn-lt"/>
              </a:rPr>
              <a:t>Github</a:t>
            </a:r>
            <a:r>
              <a:rPr lang="zh-TW" altLang="en-US" dirty="0">
                <a:latin typeface="+mn-lt"/>
              </a:rPr>
              <a:t>：</a:t>
            </a:r>
            <a:r>
              <a:rPr lang="en-US" dirty="0">
                <a:latin typeface="+mn-lt"/>
                <a:hlinkClick r:id="rId2"/>
              </a:rPr>
              <a:t>https://github.com/teemoteemo0318/nanshan</a:t>
            </a:r>
            <a:endParaRPr lang="en-US" dirty="0">
              <a:latin typeface="+mn-lt"/>
            </a:endParaRPr>
          </a:p>
        </p:txBody>
      </p:sp>
      <p:sp>
        <p:nvSpPr>
          <p:cNvPr id="17" name="矩形 16">
            <a:extLst>
              <a:ext uri="{FF2B5EF4-FFF2-40B4-BE49-F238E27FC236}">
                <a16:creationId xmlns:a16="http://schemas.microsoft.com/office/drawing/2014/main" id="{FF885DDD-0FFE-44BC-8CD2-CA7462B3168D}"/>
              </a:ext>
            </a:extLst>
          </p:cNvPr>
          <p:cNvSpPr/>
          <p:nvPr/>
        </p:nvSpPr>
        <p:spPr>
          <a:xfrm>
            <a:off x="399716" y="594739"/>
            <a:ext cx="833883"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B. </a:t>
            </a:r>
            <a:r>
              <a:rPr lang="zh-TW" altLang="en-US" sz="16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rPr>
              <a:t>備註</a:t>
            </a:r>
            <a:endParaRPr lang="en-US" altLang="zh-TW" sz="16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5127399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5183A82-9DEB-4EC5-9C61-ADE694674CED}"/>
              </a:ext>
            </a:extLst>
          </p:cNvPr>
          <p:cNvSpPr>
            <a:spLocks noGrp="1"/>
          </p:cNvSpPr>
          <p:nvPr>
            <p:ph type="sldNum" sz="quarter" idx="12"/>
          </p:nvPr>
        </p:nvSpPr>
        <p:spPr/>
        <p:txBody>
          <a:bodyPr/>
          <a:lstStyle/>
          <a:p>
            <a:fld id="{BF8CE765-4F4E-465C-81D9-F9DA65D64035}" type="slidenum">
              <a:rPr lang="zh-TW" altLang="en-US" smtClean="0"/>
              <a:t>36</a:t>
            </a:fld>
            <a:endParaRPr lang="zh-TW" altLang="en-US"/>
          </a:p>
        </p:txBody>
      </p:sp>
      <p:sp>
        <p:nvSpPr>
          <p:cNvPr id="17" name="矩形 16">
            <a:extLst>
              <a:ext uri="{FF2B5EF4-FFF2-40B4-BE49-F238E27FC236}">
                <a16:creationId xmlns:a16="http://schemas.microsoft.com/office/drawing/2014/main" id="{FF885DDD-0FFE-44BC-8CD2-CA7462B3168D}"/>
              </a:ext>
            </a:extLst>
          </p:cNvPr>
          <p:cNvSpPr/>
          <p:nvPr/>
        </p:nvSpPr>
        <p:spPr>
          <a:xfrm>
            <a:off x="399716" y="594739"/>
            <a:ext cx="2158924" cy="338554"/>
          </a:xfrm>
          <a:prstGeom prst="rect">
            <a:avLst/>
          </a:prstGeom>
        </p:spPr>
        <p:txBody>
          <a:bodyPr wrap="none">
            <a:spAutoFit/>
          </a:bodyPr>
          <a:lstStyle/>
          <a:p>
            <a:r>
              <a:rPr lang="en-US" altLang="zh-TW" sz="1600" b="1" kern="100" dirty="0">
                <a:solidFill>
                  <a:schemeClr val="accent1"/>
                </a:solidFill>
                <a:ea typeface="標楷體" panose="03000509000000000000" pitchFamily="65" charset="-120"/>
                <a:cs typeface="Times New Roman" panose="02020603050405020304" pitchFamily="18" charset="0"/>
              </a:rPr>
              <a:t>C. EDA</a:t>
            </a:r>
            <a:r>
              <a:rPr lang="zh-TW" altLang="en-US" sz="1600" b="1" kern="100" dirty="0">
                <a:solidFill>
                  <a:schemeClr val="accent1"/>
                </a:solidFill>
                <a:ea typeface="標楷體" panose="03000509000000000000" pitchFamily="65" charset="-120"/>
                <a:cs typeface="Times New Roman" panose="02020603050405020304" pitchFamily="18" charset="0"/>
              </a:rPr>
              <a:t> </a:t>
            </a:r>
            <a:r>
              <a:rPr lang="en-US" altLang="zh-TW" sz="1600" b="1" kern="100" dirty="0">
                <a:solidFill>
                  <a:schemeClr val="accent1"/>
                </a:solidFill>
                <a:ea typeface="標楷體" panose="03000509000000000000" pitchFamily="65" charset="-120"/>
                <a:cs typeface="Times New Roman" panose="02020603050405020304" pitchFamily="18" charset="0"/>
              </a:rPr>
              <a:t>result(</a:t>
            </a:r>
            <a:r>
              <a:rPr lang="zh-TW" altLang="en-US" sz="1600" b="1" kern="100" dirty="0">
                <a:solidFill>
                  <a:schemeClr val="accent1"/>
                </a:solidFill>
                <a:ea typeface="標楷體" panose="03000509000000000000" pitchFamily="65" charset="-120"/>
                <a:cs typeface="Times New Roman" panose="02020603050405020304" pitchFamily="18" charset="0"/>
              </a:rPr>
              <a:t>理賠檔</a:t>
            </a:r>
            <a:r>
              <a:rPr lang="en-US" altLang="zh-TW" sz="1600" b="1" kern="100" dirty="0">
                <a:solidFill>
                  <a:schemeClr val="accent1"/>
                </a:solidFill>
                <a:ea typeface="標楷體" panose="03000509000000000000" pitchFamily="65" charset="-120"/>
                <a:cs typeface="Times New Roman" panose="02020603050405020304" pitchFamily="18" charset="0"/>
              </a:rPr>
              <a:t>)</a:t>
            </a:r>
          </a:p>
        </p:txBody>
      </p:sp>
      <p:pic>
        <p:nvPicPr>
          <p:cNvPr id="15" name="圖片 14">
            <a:extLst>
              <a:ext uri="{FF2B5EF4-FFF2-40B4-BE49-F238E27FC236}">
                <a16:creationId xmlns:a16="http://schemas.microsoft.com/office/drawing/2014/main" id="{E97C6BA0-3194-4281-AAA6-0F3EF72F652B}"/>
              </a:ext>
            </a:extLst>
          </p:cNvPr>
          <p:cNvPicPr>
            <a:picLocks noChangeAspect="1"/>
          </p:cNvPicPr>
          <p:nvPr/>
        </p:nvPicPr>
        <p:blipFill rotWithShape="1">
          <a:blip r:embed="rId2"/>
          <a:srcRect r="801"/>
          <a:stretch/>
        </p:blipFill>
        <p:spPr>
          <a:xfrm>
            <a:off x="2223824" y="1412776"/>
            <a:ext cx="7488832" cy="4597420"/>
          </a:xfrm>
          <a:prstGeom prst="rect">
            <a:avLst/>
          </a:prstGeom>
        </p:spPr>
      </p:pic>
      <p:sp>
        <p:nvSpPr>
          <p:cNvPr id="16" name="文字方塊 15">
            <a:extLst>
              <a:ext uri="{FF2B5EF4-FFF2-40B4-BE49-F238E27FC236}">
                <a16:creationId xmlns:a16="http://schemas.microsoft.com/office/drawing/2014/main" id="{CFF5505E-6008-4EE5-B4CD-8DC92E236A20}"/>
              </a:ext>
            </a:extLst>
          </p:cNvPr>
          <p:cNvSpPr txBox="1"/>
          <p:nvPr/>
        </p:nvSpPr>
        <p:spPr>
          <a:xfrm>
            <a:off x="5447928" y="6151363"/>
            <a:ext cx="1616004" cy="369332"/>
          </a:xfrm>
          <a:prstGeom prst="rect">
            <a:avLst/>
          </a:prstGeom>
          <a:noFill/>
        </p:spPr>
        <p:txBody>
          <a:bodyPr wrap="square" rtlCol="0">
            <a:spAutoFit/>
          </a:bodyPr>
          <a:lstStyle/>
          <a:p>
            <a:r>
              <a:rPr lang="en-US" dirty="0"/>
              <a:t>1. </a:t>
            </a:r>
            <a:r>
              <a:rPr lang="zh-TW" altLang="en-US" dirty="0">
                <a:latin typeface="標楷體" panose="03000509000000000000" pitchFamily="65" charset="-120"/>
                <a:ea typeface="標楷體" panose="03000509000000000000" pitchFamily="65" charset="-120"/>
              </a:rPr>
              <a:t>欄位說明</a:t>
            </a:r>
            <a:endParaRPr lang="en-US" dirty="0">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27421100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5183A82-9DEB-4EC5-9C61-ADE694674CED}"/>
              </a:ext>
            </a:extLst>
          </p:cNvPr>
          <p:cNvSpPr>
            <a:spLocks noGrp="1"/>
          </p:cNvSpPr>
          <p:nvPr>
            <p:ph type="sldNum" sz="quarter" idx="12"/>
          </p:nvPr>
        </p:nvSpPr>
        <p:spPr/>
        <p:txBody>
          <a:bodyPr/>
          <a:lstStyle/>
          <a:p>
            <a:fld id="{BF8CE765-4F4E-465C-81D9-F9DA65D64035}" type="slidenum">
              <a:rPr lang="zh-TW" altLang="en-US" smtClean="0"/>
              <a:t>37</a:t>
            </a:fld>
            <a:endParaRPr lang="zh-TW" altLang="en-US"/>
          </a:p>
        </p:txBody>
      </p:sp>
      <p:sp>
        <p:nvSpPr>
          <p:cNvPr id="17" name="矩形 16">
            <a:extLst>
              <a:ext uri="{FF2B5EF4-FFF2-40B4-BE49-F238E27FC236}">
                <a16:creationId xmlns:a16="http://schemas.microsoft.com/office/drawing/2014/main" id="{FF885DDD-0FFE-44BC-8CD2-CA7462B3168D}"/>
              </a:ext>
            </a:extLst>
          </p:cNvPr>
          <p:cNvSpPr/>
          <p:nvPr/>
        </p:nvSpPr>
        <p:spPr>
          <a:xfrm>
            <a:off x="399716" y="594739"/>
            <a:ext cx="2158924" cy="338554"/>
          </a:xfrm>
          <a:prstGeom prst="rect">
            <a:avLst/>
          </a:prstGeom>
        </p:spPr>
        <p:txBody>
          <a:bodyPr wrap="none">
            <a:spAutoFit/>
          </a:bodyPr>
          <a:lstStyle/>
          <a:p>
            <a:r>
              <a:rPr lang="en-US" altLang="zh-TW" sz="1600" b="1" kern="100" dirty="0">
                <a:solidFill>
                  <a:schemeClr val="accent1"/>
                </a:solidFill>
                <a:ea typeface="標楷體" panose="03000509000000000000" pitchFamily="65" charset="-120"/>
                <a:cs typeface="Times New Roman" panose="02020603050405020304" pitchFamily="18" charset="0"/>
              </a:rPr>
              <a:t>C. EDA</a:t>
            </a:r>
            <a:r>
              <a:rPr lang="zh-TW" altLang="en-US" sz="1600" b="1" kern="100" dirty="0">
                <a:solidFill>
                  <a:schemeClr val="accent1"/>
                </a:solidFill>
                <a:ea typeface="標楷體" panose="03000509000000000000" pitchFamily="65" charset="-120"/>
                <a:cs typeface="Times New Roman" panose="02020603050405020304" pitchFamily="18" charset="0"/>
              </a:rPr>
              <a:t> </a:t>
            </a:r>
            <a:r>
              <a:rPr lang="en-US" altLang="zh-TW" sz="1600" b="1" kern="100" dirty="0">
                <a:solidFill>
                  <a:schemeClr val="accent1"/>
                </a:solidFill>
                <a:ea typeface="標楷體" panose="03000509000000000000" pitchFamily="65" charset="-120"/>
                <a:cs typeface="Times New Roman" panose="02020603050405020304" pitchFamily="18" charset="0"/>
              </a:rPr>
              <a:t>result(</a:t>
            </a:r>
            <a:r>
              <a:rPr lang="zh-TW" altLang="en-US" sz="1600" b="1" kern="100" dirty="0">
                <a:solidFill>
                  <a:schemeClr val="accent1"/>
                </a:solidFill>
                <a:ea typeface="標楷體" panose="03000509000000000000" pitchFamily="65" charset="-120"/>
                <a:cs typeface="Times New Roman" panose="02020603050405020304" pitchFamily="18" charset="0"/>
              </a:rPr>
              <a:t>理賠檔</a:t>
            </a:r>
            <a:r>
              <a:rPr lang="en-US" altLang="zh-TW" sz="1600" b="1" kern="100" dirty="0">
                <a:solidFill>
                  <a:schemeClr val="accent1"/>
                </a:solidFill>
                <a:ea typeface="標楷體" panose="03000509000000000000" pitchFamily="65" charset="-120"/>
                <a:cs typeface="Times New Roman" panose="02020603050405020304" pitchFamily="18" charset="0"/>
              </a:rPr>
              <a:t>)</a:t>
            </a:r>
          </a:p>
        </p:txBody>
      </p:sp>
      <p:pic>
        <p:nvPicPr>
          <p:cNvPr id="2" name="圖片 1">
            <a:extLst>
              <a:ext uri="{FF2B5EF4-FFF2-40B4-BE49-F238E27FC236}">
                <a16:creationId xmlns:a16="http://schemas.microsoft.com/office/drawing/2014/main" id="{07792CB2-4B0E-4767-98BE-D70E87B50DB0}"/>
              </a:ext>
            </a:extLst>
          </p:cNvPr>
          <p:cNvPicPr>
            <a:picLocks noChangeAspect="1"/>
          </p:cNvPicPr>
          <p:nvPr/>
        </p:nvPicPr>
        <p:blipFill rotWithShape="1">
          <a:blip r:embed="rId2"/>
          <a:srcRect t="28060"/>
          <a:stretch/>
        </p:blipFill>
        <p:spPr>
          <a:xfrm>
            <a:off x="1218600" y="1916832"/>
            <a:ext cx="4132017" cy="3462464"/>
          </a:xfrm>
          <a:prstGeom prst="rect">
            <a:avLst/>
          </a:prstGeom>
        </p:spPr>
      </p:pic>
      <p:pic>
        <p:nvPicPr>
          <p:cNvPr id="3" name="圖片 2">
            <a:extLst>
              <a:ext uri="{FF2B5EF4-FFF2-40B4-BE49-F238E27FC236}">
                <a16:creationId xmlns:a16="http://schemas.microsoft.com/office/drawing/2014/main" id="{9AA60736-B353-4AAF-A5EC-321CE6CDD99A}"/>
              </a:ext>
            </a:extLst>
          </p:cNvPr>
          <p:cNvPicPr>
            <a:picLocks noChangeAspect="1"/>
          </p:cNvPicPr>
          <p:nvPr/>
        </p:nvPicPr>
        <p:blipFill rotWithShape="1">
          <a:blip r:embed="rId3"/>
          <a:srcRect r="13059"/>
          <a:stretch/>
        </p:blipFill>
        <p:spPr>
          <a:xfrm>
            <a:off x="5951984" y="2008802"/>
            <a:ext cx="5554031" cy="2859345"/>
          </a:xfrm>
          <a:prstGeom prst="rect">
            <a:avLst/>
          </a:prstGeom>
        </p:spPr>
      </p:pic>
      <p:sp>
        <p:nvSpPr>
          <p:cNvPr id="29" name="文字方塊 28">
            <a:extLst>
              <a:ext uri="{FF2B5EF4-FFF2-40B4-BE49-F238E27FC236}">
                <a16:creationId xmlns:a16="http://schemas.microsoft.com/office/drawing/2014/main" id="{C24E0DA4-0B6B-4EE8-9B57-B2FC3372F984}"/>
              </a:ext>
            </a:extLst>
          </p:cNvPr>
          <p:cNvSpPr txBox="1"/>
          <p:nvPr/>
        </p:nvSpPr>
        <p:spPr>
          <a:xfrm>
            <a:off x="2063552" y="5517232"/>
            <a:ext cx="2088232" cy="369332"/>
          </a:xfrm>
          <a:prstGeom prst="rect">
            <a:avLst/>
          </a:prstGeom>
          <a:noFill/>
        </p:spPr>
        <p:txBody>
          <a:bodyPr wrap="square" rtlCol="0">
            <a:spAutoFit/>
          </a:bodyPr>
          <a:lstStyle/>
          <a:p>
            <a:r>
              <a:rPr lang="en-US" dirty="0"/>
              <a:t>2. Missing Value</a:t>
            </a:r>
            <a:endParaRPr lang="en-US" dirty="0">
              <a:latin typeface="標楷體" panose="03000509000000000000" pitchFamily="65" charset="-120"/>
              <a:ea typeface="標楷體" panose="03000509000000000000" pitchFamily="65" charset="-120"/>
            </a:endParaRPr>
          </a:p>
        </p:txBody>
      </p:sp>
      <p:sp>
        <p:nvSpPr>
          <p:cNvPr id="30" name="文字方塊 29">
            <a:extLst>
              <a:ext uri="{FF2B5EF4-FFF2-40B4-BE49-F238E27FC236}">
                <a16:creationId xmlns:a16="http://schemas.microsoft.com/office/drawing/2014/main" id="{8E3E3F87-1F45-4B8F-A23C-4013E09EB59E}"/>
              </a:ext>
            </a:extLst>
          </p:cNvPr>
          <p:cNvSpPr txBox="1"/>
          <p:nvPr/>
        </p:nvSpPr>
        <p:spPr>
          <a:xfrm>
            <a:off x="7608168" y="5517232"/>
            <a:ext cx="2952328" cy="369332"/>
          </a:xfrm>
          <a:prstGeom prst="rect">
            <a:avLst/>
          </a:prstGeom>
          <a:noFill/>
        </p:spPr>
        <p:txBody>
          <a:bodyPr wrap="square" rtlCol="0">
            <a:spAutoFit/>
          </a:bodyPr>
          <a:lstStyle/>
          <a:p>
            <a:r>
              <a:rPr lang="en-US" dirty="0"/>
              <a:t>3.</a:t>
            </a:r>
            <a:r>
              <a:rPr lang="zh-TW" altLang="en-US" dirty="0">
                <a:ea typeface="標楷體" panose="03000509000000000000" pitchFamily="65" charset="-120"/>
              </a:rPr>
              <a:t> 理賠案件型態人數分配</a:t>
            </a:r>
            <a:r>
              <a:rPr lang="en-US" dirty="0"/>
              <a:t> </a:t>
            </a:r>
            <a:endParaRPr lang="en-US" dirty="0">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20333195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5183A82-9DEB-4EC5-9C61-ADE694674CED}"/>
              </a:ext>
            </a:extLst>
          </p:cNvPr>
          <p:cNvSpPr>
            <a:spLocks noGrp="1"/>
          </p:cNvSpPr>
          <p:nvPr>
            <p:ph type="sldNum" sz="quarter" idx="12"/>
          </p:nvPr>
        </p:nvSpPr>
        <p:spPr/>
        <p:txBody>
          <a:bodyPr/>
          <a:lstStyle/>
          <a:p>
            <a:fld id="{BF8CE765-4F4E-465C-81D9-F9DA65D64035}" type="slidenum">
              <a:rPr lang="zh-TW" altLang="en-US" smtClean="0"/>
              <a:t>38</a:t>
            </a:fld>
            <a:endParaRPr lang="zh-TW" altLang="en-US"/>
          </a:p>
        </p:txBody>
      </p:sp>
      <p:sp>
        <p:nvSpPr>
          <p:cNvPr id="17" name="矩形 16">
            <a:extLst>
              <a:ext uri="{FF2B5EF4-FFF2-40B4-BE49-F238E27FC236}">
                <a16:creationId xmlns:a16="http://schemas.microsoft.com/office/drawing/2014/main" id="{FF885DDD-0FFE-44BC-8CD2-CA7462B3168D}"/>
              </a:ext>
            </a:extLst>
          </p:cNvPr>
          <p:cNvSpPr/>
          <p:nvPr/>
        </p:nvSpPr>
        <p:spPr>
          <a:xfrm>
            <a:off x="399716" y="594739"/>
            <a:ext cx="2158924" cy="338554"/>
          </a:xfrm>
          <a:prstGeom prst="rect">
            <a:avLst/>
          </a:prstGeom>
        </p:spPr>
        <p:txBody>
          <a:bodyPr wrap="none">
            <a:spAutoFit/>
          </a:bodyPr>
          <a:lstStyle/>
          <a:p>
            <a:r>
              <a:rPr lang="en-US" altLang="zh-TW" sz="1600" b="1" kern="100" dirty="0">
                <a:solidFill>
                  <a:schemeClr val="accent1"/>
                </a:solidFill>
                <a:ea typeface="標楷體" panose="03000509000000000000" pitchFamily="65" charset="-120"/>
                <a:cs typeface="Times New Roman" panose="02020603050405020304" pitchFamily="18" charset="0"/>
              </a:rPr>
              <a:t>C. EDA</a:t>
            </a:r>
            <a:r>
              <a:rPr lang="zh-TW" altLang="en-US" sz="1600" b="1" kern="100" dirty="0">
                <a:solidFill>
                  <a:schemeClr val="accent1"/>
                </a:solidFill>
                <a:ea typeface="標楷體" panose="03000509000000000000" pitchFamily="65" charset="-120"/>
                <a:cs typeface="Times New Roman" panose="02020603050405020304" pitchFamily="18" charset="0"/>
              </a:rPr>
              <a:t> </a:t>
            </a:r>
            <a:r>
              <a:rPr lang="en-US" altLang="zh-TW" sz="1600" b="1" kern="100" dirty="0">
                <a:solidFill>
                  <a:schemeClr val="accent1"/>
                </a:solidFill>
                <a:ea typeface="標楷體" panose="03000509000000000000" pitchFamily="65" charset="-120"/>
                <a:cs typeface="Times New Roman" panose="02020603050405020304" pitchFamily="18" charset="0"/>
              </a:rPr>
              <a:t>result(</a:t>
            </a:r>
            <a:r>
              <a:rPr lang="zh-TW" altLang="en-US" sz="1600" b="1" kern="100" dirty="0">
                <a:solidFill>
                  <a:schemeClr val="accent1"/>
                </a:solidFill>
                <a:ea typeface="標楷體" panose="03000509000000000000" pitchFamily="65" charset="-120"/>
                <a:cs typeface="Times New Roman" panose="02020603050405020304" pitchFamily="18" charset="0"/>
              </a:rPr>
              <a:t>理賠檔</a:t>
            </a:r>
            <a:r>
              <a:rPr lang="en-US" altLang="zh-TW" sz="1600" b="1" kern="100" dirty="0">
                <a:solidFill>
                  <a:schemeClr val="accent1"/>
                </a:solidFill>
                <a:ea typeface="標楷體" panose="03000509000000000000" pitchFamily="65" charset="-120"/>
                <a:cs typeface="Times New Roman" panose="02020603050405020304" pitchFamily="18" charset="0"/>
              </a:rPr>
              <a:t>)</a:t>
            </a:r>
          </a:p>
        </p:txBody>
      </p:sp>
      <p:sp>
        <p:nvSpPr>
          <p:cNvPr id="29" name="文字方塊 28">
            <a:extLst>
              <a:ext uri="{FF2B5EF4-FFF2-40B4-BE49-F238E27FC236}">
                <a16:creationId xmlns:a16="http://schemas.microsoft.com/office/drawing/2014/main" id="{C24E0DA4-0B6B-4EE8-9B57-B2FC3372F984}"/>
              </a:ext>
            </a:extLst>
          </p:cNvPr>
          <p:cNvSpPr txBox="1"/>
          <p:nvPr/>
        </p:nvSpPr>
        <p:spPr>
          <a:xfrm>
            <a:off x="2022012" y="5517232"/>
            <a:ext cx="2088232" cy="369332"/>
          </a:xfrm>
          <a:prstGeom prst="rect">
            <a:avLst/>
          </a:prstGeom>
          <a:noFill/>
        </p:spPr>
        <p:txBody>
          <a:bodyPr wrap="square" rtlCol="0">
            <a:spAutoFit/>
          </a:bodyPr>
          <a:lstStyle/>
          <a:p>
            <a:r>
              <a:rPr lang="en-US" dirty="0"/>
              <a:t>4. </a:t>
            </a:r>
            <a:r>
              <a:rPr lang="zh-TW" altLang="en-US" dirty="0">
                <a:ea typeface="標楷體" panose="03000509000000000000" pitchFamily="65" charset="-120"/>
              </a:rPr>
              <a:t>各項疾病人數</a:t>
            </a:r>
            <a:endParaRPr lang="en-US" dirty="0">
              <a:latin typeface="標楷體" panose="03000509000000000000" pitchFamily="65" charset="-120"/>
              <a:ea typeface="標楷體" panose="03000509000000000000" pitchFamily="65" charset="-120"/>
            </a:endParaRPr>
          </a:p>
        </p:txBody>
      </p:sp>
      <p:sp>
        <p:nvSpPr>
          <p:cNvPr id="30" name="文字方塊 29">
            <a:extLst>
              <a:ext uri="{FF2B5EF4-FFF2-40B4-BE49-F238E27FC236}">
                <a16:creationId xmlns:a16="http://schemas.microsoft.com/office/drawing/2014/main" id="{8E3E3F87-1F45-4B8F-A23C-4013E09EB59E}"/>
              </a:ext>
            </a:extLst>
          </p:cNvPr>
          <p:cNvSpPr txBox="1"/>
          <p:nvPr/>
        </p:nvSpPr>
        <p:spPr>
          <a:xfrm>
            <a:off x="6528048" y="5517232"/>
            <a:ext cx="4104456" cy="369332"/>
          </a:xfrm>
          <a:prstGeom prst="rect">
            <a:avLst/>
          </a:prstGeom>
          <a:noFill/>
        </p:spPr>
        <p:txBody>
          <a:bodyPr wrap="square" rtlCol="0">
            <a:spAutoFit/>
          </a:bodyPr>
          <a:lstStyle/>
          <a:p>
            <a:r>
              <a:rPr lang="en-US" dirty="0"/>
              <a:t>5.</a:t>
            </a:r>
            <a:r>
              <a:rPr lang="zh-TW" altLang="en-US" dirty="0">
                <a:ea typeface="標楷體" panose="03000509000000000000" pitchFamily="65" charset="-120"/>
              </a:rPr>
              <a:t> 事故人、被保人、要保人重複情況</a:t>
            </a:r>
            <a:endParaRPr lang="en-US" dirty="0">
              <a:latin typeface="標楷體" panose="03000509000000000000" pitchFamily="65" charset="-120"/>
              <a:ea typeface="標楷體" panose="03000509000000000000" pitchFamily="65" charset="-120"/>
            </a:endParaRPr>
          </a:p>
        </p:txBody>
      </p:sp>
      <p:pic>
        <p:nvPicPr>
          <p:cNvPr id="5" name="圖片 4">
            <a:extLst>
              <a:ext uri="{FF2B5EF4-FFF2-40B4-BE49-F238E27FC236}">
                <a16:creationId xmlns:a16="http://schemas.microsoft.com/office/drawing/2014/main" id="{6010D881-E42C-474A-918A-BF82006D68AE}"/>
              </a:ext>
            </a:extLst>
          </p:cNvPr>
          <p:cNvPicPr>
            <a:picLocks noChangeAspect="1"/>
          </p:cNvPicPr>
          <p:nvPr/>
        </p:nvPicPr>
        <p:blipFill>
          <a:blip r:embed="rId2"/>
          <a:stretch>
            <a:fillRect/>
          </a:stretch>
        </p:blipFill>
        <p:spPr>
          <a:xfrm>
            <a:off x="1847528" y="1916832"/>
            <a:ext cx="2437200" cy="3183859"/>
          </a:xfrm>
          <a:prstGeom prst="rect">
            <a:avLst/>
          </a:prstGeom>
        </p:spPr>
      </p:pic>
      <p:pic>
        <p:nvPicPr>
          <p:cNvPr id="7" name="圖片 6">
            <a:extLst>
              <a:ext uri="{FF2B5EF4-FFF2-40B4-BE49-F238E27FC236}">
                <a16:creationId xmlns:a16="http://schemas.microsoft.com/office/drawing/2014/main" id="{8692F4DF-4E77-4C73-A541-9967B917FF05}"/>
              </a:ext>
            </a:extLst>
          </p:cNvPr>
          <p:cNvPicPr>
            <a:picLocks noChangeAspect="1"/>
          </p:cNvPicPr>
          <p:nvPr/>
        </p:nvPicPr>
        <p:blipFill>
          <a:blip r:embed="rId3"/>
          <a:stretch>
            <a:fillRect/>
          </a:stretch>
        </p:blipFill>
        <p:spPr>
          <a:xfrm>
            <a:off x="4792023" y="1654198"/>
            <a:ext cx="7249382" cy="3549603"/>
          </a:xfrm>
          <a:prstGeom prst="rect">
            <a:avLst/>
          </a:prstGeom>
        </p:spPr>
      </p:pic>
    </p:spTree>
    <p:extLst>
      <p:ext uri="{BB962C8B-B14F-4D97-AF65-F5344CB8AC3E}">
        <p14:creationId xmlns:p14="http://schemas.microsoft.com/office/powerpoint/2010/main" val="39893065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5183A82-9DEB-4EC5-9C61-ADE694674CED}"/>
              </a:ext>
            </a:extLst>
          </p:cNvPr>
          <p:cNvSpPr>
            <a:spLocks noGrp="1"/>
          </p:cNvSpPr>
          <p:nvPr>
            <p:ph type="sldNum" sz="quarter" idx="12"/>
          </p:nvPr>
        </p:nvSpPr>
        <p:spPr/>
        <p:txBody>
          <a:bodyPr/>
          <a:lstStyle/>
          <a:p>
            <a:fld id="{BF8CE765-4F4E-465C-81D9-F9DA65D64035}" type="slidenum">
              <a:rPr lang="zh-TW" altLang="en-US" smtClean="0"/>
              <a:t>39</a:t>
            </a:fld>
            <a:endParaRPr lang="zh-TW" altLang="en-US"/>
          </a:p>
        </p:txBody>
      </p:sp>
      <p:sp>
        <p:nvSpPr>
          <p:cNvPr id="17" name="矩形 16">
            <a:extLst>
              <a:ext uri="{FF2B5EF4-FFF2-40B4-BE49-F238E27FC236}">
                <a16:creationId xmlns:a16="http://schemas.microsoft.com/office/drawing/2014/main" id="{FF885DDD-0FFE-44BC-8CD2-CA7462B3168D}"/>
              </a:ext>
            </a:extLst>
          </p:cNvPr>
          <p:cNvSpPr/>
          <p:nvPr/>
        </p:nvSpPr>
        <p:spPr>
          <a:xfrm>
            <a:off x="399716" y="594739"/>
            <a:ext cx="2158924" cy="338554"/>
          </a:xfrm>
          <a:prstGeom prst="rect">
            <a:avLst/>
          </a:prstGeom>
        </p:spPr>
        <p:txBody>
          <a:bodyPr wrap="none">
            <a:spAutoFit/>
          </a:bodyPr>
          <a:lstStyle/>
          <a:p>
            <a:r>
              <a:rPr lang="en-US" altLang="zh-TW" sz="1600" b="1" kern="100" dirty="0">
                <a:solidFill>
                  <a:schemeClr val="accent1"/>
                </a:solidFill>
                <a:ea typeface="標楷體" panose="03000509000000000000" pitchFamily="65" charset="-120"/>
                <a:cs typeface="Times New Roman" panose="02020603050405020304" pitchFamily="18" charset="0"/>
              </a:rPr>
              <a:t>C. EDA</a:t>
            </a:r>
            <a:r>
              <a:rPr lang="zh-TW" altLang="en-US" sz="1600" b="1" kern="100" dirty="0">
                <a:solidFill>
                  <a:schemeClr val="accent1"/>
                </a:solidFill>
                <a:ea typeface="標楷體" panose="03000509000000000000" pitchFamily="65" charset="-120"/>
                <a:cs typeface="Times New Roman" panose="02020603050405020304" pitchFamily="18" charset="0"/>
              </a:rPr>
              <a:t> </a:t>
            </a:r>
            <a:r>
              <a:rPr lang="en-US" altLang="zh-TW" sz="1600" b="1" kern="100" dirty="0">
                <a:solidFill>
                  <a:schemeClr val="accent1"/>
                </a:solidFill>
                <a:ea typeface="標楷體" panose="03000509000000000000" pitchFamily="65" charset="-120"/>
                <a:cs typeface="Times New Roman" panose="02020603050405020304" pitchFamily="18" charset="0"/>
              </a:rPr>
              <a:t>result(</a:t>
            </a:r>
            <a:r>
              <a:rPr lang="zh-TW" altLang="en-US" sz="1600" b="1" kern="100" dirty="0">
                <a:solidFill>
                  <a:schemeClr val="accent1"/>
                </a:solidFill>
                <a:ea typeface="標楷體" panose="03000509000000000000" pitchFamily="65" charset="-120"/>
                <a:cs typeface="Times New Roman" panose="02020603050405020304" pitchFamily="18" charset="0"/>
              </a:rPr>
              <a:t>理賠檔</a:t>
            </a:r>
            <a:r>
              <a:rPr lang="en-US" altLang="zh-TW" sz="1600" b="1" kern="100" dirty="0">
                <a:solidFill>
                  <a:schemeClr val="accent1"/>
                </a:solidFill>
                <a:ea typeface="標楷體" panose="03000509000000000000" pitchFamily="65" charset="-120"/>
                <a:cs typeface="Times New Roman" panose="02020603050405020304" pitchFamily="18" charset="0"/>
              </a:rPr>
              <a:t>)</a:t>
            </a:r>
          </a:p>
        </p:txBody>
      </p:sp>
      <p:pic>
        <p:nvPicPr>
          <p:cNvPr id="15" name="圖片 14">
            <a:extLst>
              <a:ext uri="{FF2B5EF4-FFF2-40B4-BE49-F238E27FC236}">
                <a16:creationId xmlns:a16="http://schemas.microsoft.com/office/drawing/2014/main" id="{F8DF7EC4-4709-44DB-BC90-6B5D934FBDA4}"/>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431704" y="1916832"/>
            <a:ext cx="5553044" cy="3000798"/>
          </a:xfrm>
          <a:prstGeom prst="rect">
            <a:avLst/>
          </a:prstGeom>
          <a:noFill/>
        </p:spPr>
      </p:pic>
      <p:sp>
        <p:nvSpPr>
          <p:cNvPr id="29" name="文字方塊 28">
            <a:extLst>
              <a:ext uri="{FF2B5EF4-FFF2-40B4-BE49-F238E27FC236}">
                <a16:creationId xmlns:a16="http://schemas.microsoft.com/office/drawing/2014/main" id="{FD5CE29B-0D6C-48D9-A273-CE273476A428}"/>
              </a:ext>
            </a:extLst>
          </p:cNvPr>
          <p:cNvSpPr txBox="1"/>
          <p:nvPr/>
        </p:nvSpPr>
        <p:spPr>
          <a:xfrm>
            <a:off x="4963320" y="5373216"/>
            <a:ext cx="2489812" cy="369332"/>
          </a:xfrm>
          <a:prstGeom prst="rect">
            <a:avLst/>
          </a:prstGeom>
          <a:noFill/>
        </p:spPr>
        <p:txBody>
          <a:bodyPr wrap="square" rtlCol="0">
            <a:spAutoFit/>
          </a:bodyPr>
          <a:lstStyle/>
          <a:p>
            <a:r>
              <a:rPr lang="en-US" dirty="0">
                <a:latin typeface="標楷體" panose="03000509000000000000" pitchFamily="65" charset="-120"/>
                <a:ea typeface="標楷體" panose="03000509000000000000" pitchFamily="65" charset="-120"/>
              </a:rPr>
              <a:t>6. </a:t>
            </a:r>
            <a:r>
              <a:rPr lang="zh-TW" altLang="en-US" dirty="0">
                <a:latin typeface="標楷體" panose="03000509000000000000" pitchFamily="65" charset="-120"/>
                <a:ea typeface="標楷體" panose="03000509000000000000" pitchFamily="65" charset="-120"/>
              </a:rPr>
              <a:t>各月份理賠案件數</a:t>
            </a:r>
            <a:endParaRPr lang="en-US" dirty="0">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34071983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593F37B1-A25D-4F30-81C8-91CFC1AE6E35}"/>
              </a:ext>
            </a:extLst>
          </p:cNvPr>
          <p:cNvSpPr>
            <a:spLocks noGrp="1"/>
          </p:cNvSpPr>
          <p:nvPr>
            <p:ph type="sldNum" sz="quarter" idx="12"/>
          </p:nvPr>
        </p:nvSpPr>
        <p:spPr/>
        <p:txBody>
          <a:bodyPr/>
          <a:lstStyle/>
          <a:p>
            <a:fld id="{BF8CE765-4F4E-465C-81D9-F9DA65D64035}" type="slidenum">
              <a:rPr lang="zh-TW" altLang="en-US" smtClean="0"/>
              <a:t>4</a:t>
            </a:fld>
            <a:endParaRPr lang="zh-TW" altLang="en-US"/>
          </a:p>
        </p:txBody>
      </p:sp>
      <p:sp>
        <p:nvSpPr>
          <p:cNvPr id="5" name="內容版面配置區 4">
            <a:extLst>
              <a:ext uri="{FF2B5EF4-FFF2-40B4-BE49-F238E27FC236}">
                <a16:creationId xmlns:a16="http://schemas.microsoft.com/office/drawing/2014/main" id="{96E82031-0CDC-420C-9C99-A8E00122E584}"/>
              </a:ext>
            </a:extLst>
          </p:cNvPr>
          <p:cNvSpPr>
            <a:spLocks noGrp="1"/>
          </p:cNvSpPr>
          <p:nvPr>
            <p:ph idx="1"/>
          </p:nvPr>
        </p:nvSpPr>
        <p:spPr>
          <a:xfrm>
            <a:off x="480998" y="1202108"/>
            <a:ext cx="5846440" cy="576061"/>
          </a:xfrm>
        </p:spPr>
        <p:txBody>
          <a:bodyPr/>
          <a:lstStyle/>
          <a:p>
            <a:pPr marL="0" indent="0">
              <a:buNone/>
            </a:pPr>
            <a:r>
              <a:rPr lang="zh-TW" altLang="en-US" b="1" dirty="0"/>
              <a:t>題目：理賠客戶再購與商品推薦</a:t>
            </a:r>
            <a:endParaRPr lang="en-US" altLang="zh-TW" b="1" dirty="0"/>
          </a:p>
        </p:txBody>
      </p:sp>
      <p:sp>
        <p:nvSpPr>
          <p:cNvPr id="17" name="矩形 16">
            <a:extLst>
              <a:ext uri="{FF2B5EF4-FFF2-40B4-BE49-F238E27FC236}">
                <a16:creationId xmlns:a16="http://schemas.microsoft.com/office/drawing/2014/main" id="{C9B34092-1D80-4764-B29D-27D88359AFE6}"/>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矩形 28">
            <a:extLst>
              <a:ext uri="{FF2B5EF4-FFF2-40B4-BE49-F238E27FC236}">
                <a16:creationId xmlns:a16="http://schemas.microsoft.com/office/drawing/2014/main" id="{97B0CE65-65BB-48DA-948B-E2A104E3C34E}"/>
              </a:ext>
            </a:extLst>
          </p:cNvPr>
          <p:cNvSpPr/>
          <p:nvPr/>
        </p:nvSpPr>
        <p:spPr>
          <a:xfrm>
            <a:off x="975456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1" name="矩形 30">
            <a:extLst>
              <a:ext uri="{FF2B5EF4-FFF2-40B4-BE49-F238E27FC236}">
                <a16:creationId xmlns:a16="http://schemas.microsoft.com/office/drawing/2014/main" id="{A412FF28-895E-4019-9FD5-D5A053B3A2D1}"/>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32" name="矩形 31">
            <a:extLst>
              <a:ext uri="{FF2B5EF4-FFF2-40B4-BE49-F238E27FC236}">
                <a16:creationId xmlns:a16="http://schemas.microsoft.com/office/drawing/2014/main" id="{924D3E39-654E-4B4D-95D4-3B0DE52E9BE8}"/>
              </a:ext>
            </a:extLst>
          </p:cNvPr>
          <p:cNvSpPr/>
          <p:nvPr/>
        </p:nvSpPr>
        <p:spPr>
          <a:xfrm>
            <a:off x="243720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3" name="矩形 32">
            <a:extLst>
              <a:ext uri="{FF2B5EF4-FFF2-40B4-BE49-F238E27FC236}">
                <a16:creationId xmlns:a16="http://schemas.microsoft.com/office/drawing/2014/main" id="{F2287050-D1A0-4DB6-AA84-F2E1C1E5E84C}"/>
              </a:ext>
            </a:extLst>
          </p:cNvPr>
          <p:cNvSpPr/>
          <p:nvPr/>
        </p:nvSpPr>
        <p:spPr>
          <a:xfrm>
            <a:off x="4874400" y="0"/>
            <a:ext cx="2437200" cy="381800"/>
          </a:xfrm>
          <a:prstGeom prst="rect">
            <a:avLst/>
          </a:prstGeom>
          <a:solidFill>
            <a:schemeClr val="bg1">
              <a:lumMod val="9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4" name="矩形 33">
            <a:extLst>
              <a:ext uri="{FF2B5EF4-FFF2-40B4-BE49-F238E27FC236}">
                <a16:creationId xmlns:a16="http://schemas.microsoft.com/office/drawing/2014/main" id="{D09E2C5C-FF16-4244-A513-4B212A849ADD}"/>
              </a:ext>
            </a:extLst>
          </p:cNvPr>
          <p:cNvSpPr/>
          <p:nvPr/>
        </p:nvSpPr>
        <p:spPr>
          <a:xfrm>
            <a:off x="4916544" y="44624"/>
            <a:ext cx="2303999" cy="307777"/>
          </a:xfrm>
          <a:prstGeom prst="rect">
            <a:avLst/>
          </a:prstGeom>
          <a:ln w="9525">
            <a:solidFill>
              <a:schemeClr val="bg1"/>
            </a:solid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35" name="矩形 34">
            <a:extLst>
              <a:ext uri="{FF2B5EF4-FFF2-40B4-BE49-F238E27FC236}">
                <a16:creationId xmlns:a16="http://schemas.microsoft.com/office/drawing/2014/main" id="{132C86EE-9FDB-4025-ABD9-1B9A3731DA5F}"/>
              </a:ext>
            </a:extLst>
          </p:cNvPr>
          <p:cNvSpPr/>
          <p:nvPr/>
        </p:nvSpPr>
        <p:spPr>
          <a:xfrm>
            <a:off x="7311600" y="0"/>
            <a:ext cx="2437200" cy="381800"/>
          </a:xfrm>
          <a:prstGeom prst="rect">
            <a:avLst/>
          </a:prstGeom>
          <a:solidFill>
            <a:schemeClr val="bg1">
              <a:lumMod val="9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6" name="矩形 35">
            <a:extLst>
              <a:ext uri="{FF2B5EF4-FFF2-40B4-BE49-F238E27FC236}">
                <a16:creationId xmlns:a16="http://schemas.microsoft.com/office/drawing/2014/main" id="{AF64233B-55E9-4D24-BC99-E5C7BC7D07EE}"/>
              </a:ext>
            </a:extLst>
          </p:cNvPr>
          <p:cNvSpPr/>
          <p:nvPr/>
        </p:nvSpPr>
        <p:spPr>
          <a:xfrm>
            <a:off x="7408657" y="33290"/>
            <a:ext cx="2303999" cy="307777"/>
          </a:xfrm>
          <a:prstGeom prst="rect">
            <a:avLst/>
          </a:prstGeom>
          <a:ln w="9525">
            <a:solidFill>
              <a:schemeClr val="bg1"/>
            </a:solid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37" name="矩形 36">
            <a:extLst>
              <a:ext uri="{FF2B5EF4-FFF2-40B4-BE49-F238E27FC236}">
                <a16:creationId xmlns:a16="http://schemas.microsoft.com/office/drawing/2014/main" id="{1AA389E3-37D5-4EEE-996A-9B5D4FF21A15}"/>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38" name="矩形 37">
            <a:extLst>
              <a:ext uri="{FF2B5EF4-FFF2-40B4-BE49-F238E27FC236}">
                <a16:creationId xmlns:a16="http://schemas.microsoft.com/office/drawing/2014/main" id="{1357E4FA-C535-4772-B398-9242A14F8C7F}"/>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sp>
        <p:nvSpPr>
          <p:cNvPr id="39" name="矩形 38">
            <a:extLst>
              <a:ext uri="{FF2B5EF4-FFF2-40B4-BE49-F238E27FC236}">
                <a16:creationId xmlns:a16="http://schemas.microsoft.com/office/drawing/2014/main" id="{912D6490-F844-42EC-814B-53CE03C9D3AF}"/>
              </a:ext>
            </a:extLst>
          </p:cNvPr>
          <p:cNvSpPr/>
          <p:nvPr/>
        </p:nvSpPr>
        <p:spPr>
          <a:xfrm>
            <a:off x="0" y="0"/>
            <a:ext cx="2437200" cy="381800"/>
          </a:xfrm>
          <a:prstGeom prst="rect">
            <a:avLst/>
          </a:prstGeom>
          <a:solidFill>
            <a:schemeClr val="tx1">
              <a:lumMod val="75000"/>
              <a:lumOff val="2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3" name="圖片 2">
            <a:extLst>
              <a:ext uri="{FF2B5EF4-FFF2-40B4-BE49-F238E27FC236}">
                <a16:creationId xmlns:a16="http://schemas.microsoft.com/office/drawing/2014/main" id="{E7943E8A-236F-4149-87D9-059F75A874B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40216" y="2204864"/>
            <a:ext cx="1934039" cy="1934039"/>
          </a:xfrm>
          <a:prstGeom prst="rect">
            <a:avLst/>
          </a:prstGeom>
        </p:spPr>
      </p:pic>
      <p:sp>
        <p:nvSpPr>
          <p:cNvPr id="8" name="矩形 7">
            <a:extLst>
              <a:ext uri="{FF2B5EF4-FFF2-40B4-BE49-F238E27FC236}">
                <a16:creationId xmlns:a16="http://schemas.microsoft.com/office/drawing/2014/main" id="{FBC29E57-6CEC-4F46-B846-8799284B277C}"/>
              </a:ext>
            </a:extLst>
          </p:cNvPr>
          <p:cNvSpPr/>
          <p:nvPr/>
        </p:nvSpPr>
        <p:spPr>
          <a:xfrm>
            <a:off x="6744072" y="4336075"/>
            <a:ext cx="4830419" cy="1323439"/>
          </a:xfrm>
          <a:prstGeom prst="rect">
            <a:avLst/>
          </a:prstGeom>
        </p:spPr>
        <p:txBody>
          <a:bodyPr wrap="square">
            <a:spAutoFit/>
          </a:bodyPr>
          <a:lstStyle/>
          <a:p>
            <a:pPr lvl="0">
              <a:spcBef>
                <a:spcPct val="20000"/>
              </a:spcBef>
            </a:pPr>
            <a:r>
              <a:rPr lang="zh-TW" altLang="en-US" sz="2000" dirty="0">
                <a:solidFill>
                  <a:prstClr val="black"/>
                </a:solidFill>
                <a:latin typeface="標楷體" panose="03000509000000000000" pitchFamily="65" charset="-120"/>
                <a:ea typeface="標楷體" panose="03000509000000000000" pitchFamily="65" charset="-120"/>
              </a:rPr>
              <a:t>解讀出特徵影響再購的關聯和特性，透過結合保險知識和實際數據來做出合理的判斷和解釋，進而做出解釋性高的機器學習模型。</a:t>
            </a:r>
            <a:endParaRPr lang="en-US" altLang="zh-TW" sz="2000" dirty="0">
              <a:solidFill>
                <a:prstClr val="black"/>
              </a:solidFill>
              <a:latin typeface="標楷體" panose="03000509000000000000" pitchFamily="65" charset="-120"/>
              <a:ea typeface="標楷體" panose="03000509000000000000" pitchFamily="65" charset="-120"/>
            </a:endParaRPr>
          </a:p>
        </p:txBody>
      </p:sp>
      <p:sp>
        <p:nvSpPr>
          <p:cNvPr id="10" name="矩形 9">
            <a:extLst>
              <a:ext uri="{FF2B5EF4-FFF2-40B4-BE49-F238E27FC236}">
                <a16:creationId xmlns:a16="http://schemas.microsoft.com/office/drawing/2014/main" id="{D5132EF7-CAB7-4628-B73F-2FB0AB516211}"/>
              </a:ext>
            </a:extLst>
          </p:cNvPr>
          <p:cNvSpPr/>
          <p:nvPr/>
        </p:nvSpPr>
        <p:spPr>
          <a:xfrm>
            <a:off x="803160" y="4331709"/>
            <a:ext cx="5280446" cy="1323439"/>
          </a:xfrm>
          <a:prstGeom prst="rect">
            <a:avLst/>
          </a:prstGeom>
        </p:spPr>
        <p:txBody>
          <a:bodyPr wrap="square">
            <a:spAutoFit/>
          </a:bodyPr>
          <a:lstStyle/>
          <a:p>
            <a:pPr lvl="0">
              <a:spcBef>
                <a:spcPct val="20000"/>
              </a:spcBef>
            </a:pPr>
            <a:r>
              <a:rPr lang="zh-TW" altLang="en-US" sz="2000" dirty="0">
                <a:solidFill>
                  <a:prstClr val="black"/>
                </a:solidFill>
                <a:latin typeface="標楷體" panose="03000509000000000000" pitchFamily="65" charset="-120"/>
                <a:ea typeface="標楷體" panose="03000509000000000000" pitchFamily="65" charset="-120"/>
              </a:rPr>
              <a:t>利用理賠內容、客戶屬性、再購商品等資料透過機器學習的方法來判斷未來理賠客戶是否再購及傾向再購哪類型的商品，以利未來接觸理賠客戶時能夠精準推薦商品，提高再購機會。</a:t>
            </a:r>
            <a:endParaRPr lang="en-US" altLang="zh-TW" sz="2000" dirty="0">
              <a:solidFill>
                <a:prstClr val="black"/>
              </a:solidFill>
              <a:latin typeface="標楷體" panose="03000509000000000000" pitchFamily="65" charset="-120"/>
              <a:ea typeface="標楷體" panose="03000509000000000000" pitchFamily="65" charset="-120"/>
            </a:endParaRPr>
          </a:p>
        </p:txBody>
      </p:sp>
      <p:pic>
        <p:nvPicPr>
          <p:cNvPr id="14" name="圖片 13">
            <a:extLst>
              <a:ext uri="{FF2B5EF4-FFF2-40B4-BE49-F238E27FC236}">
                <a16:creationId xmlns:a16="http://schemas.microsoft.com/office/drawing/2014/main" id="{7005A3DC-9177-4E7E-9635-1D52C16FC3D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414682" y="2204865"/>
            <a:ext cx="1934038" cy="1934038"/>
          </a:xfrm>
          <a:prstGeom prst="rect">
            <a:avLst/>
          </a:prstGeom>
        </p:spPr>
      </p:pic>
      <p:pic>
        <p:nvPicPr>
          <p:cNvPr id="11" name="音訊 10">
            <a:hlinkClick r:id="" action="ppaction://media"/>
            <a:extLst>
              <a:ext uri="{FF2B5EF4-FFF2-40B4-BE49-F238E27FC236}">
                <a16:creationId xmlns:a16="http://schemas.microsoft.com/office/drawing/2014/main" id="{0103DB38-3CAC-4C26-8E72-9CD05290763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178060242"/>
      </p:ext>
    </p:extLst>
  </p:cSld>
  <p:clrMapOvr>
    <a:masterClrMapping/>
  </p:clrMapOvr>
  <mc:AlternateContent xmlns:mc="http://schemas.openxmlformats.org/markup-compatibility/2006" xmlns:p14="http://schemas.microsoft.com/office/powerpoint/2010/main">
    <mc:Choice Requires="p14">
      <p:transition spd="slow" p14:dur="2000" advTm="22266"/>
    </mc:Choice>
    <mc:Fallback xmlns="">
      <p:transition spd="slow" advTm="222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5183A82-9DEB-4EC5-9C61-ADE694674CED}"/>
              </a:ext>
            </a:extLst>
          </p:cNvPr>
          <p:cNvSpPr>
            <a:spLocks noGrp="1"/>
          </p:cNvSpPr>
          <p:nvPr>
            <p:ph type="sldNum" sz="quarter" idx="12"/>
          </p:nvPr>
        </p:nvSpPr>
        <p:spPr/>
        <p:txBody>
          <a:bodyPr/>
          <a:lstStyle/>
          <a:p>
            <a:fld id="{BF8CE765-4F4E-465C-81D9-F9DA65D64035}" type="slidenum">
              <a:rPr lang="zh-TW" altLang="en-US" smtClean="0"/>
              <a:t>40</a:t>
            </a:fld>
            <a:endParaRPr lang="zh-TW" altLang="en-US"/>
          </a:p>
        </p:txBody>
      </p:sp>
      <p:sp>
        <p:nvSpPr>
          <p:cNvPr id="17" name="矩形 16">
            <a:extLst>
              <a:ext uri="{FF2B5EF4-FFF2-40B4-BE49-F238E27FC236}">
                <a16:creationId xmlns:a16="http://schemas.microsoft.com/office/drawing/2014/main" id="{FF885DDD-0FFE-44BC-8CD2-CA7462B3168D}"/>
              </a:ext>
            </a:extLst>
          </p:cNvPr>
          <p:cNvSpPr/>
          <p:nvPr/>
        </p:nvSpPr>
        <p:spPr>
          <a:xfrm>
            <a:off x="399716" y="594739"/>
            <a:ext cx="2569293" cy="338554"/>
          </a:xfrm>
          <a:prstGeom prst="rect">
            <a:avLst/>
          </a:prstGeom>
        </p:spPr>
        <p:txBody>
          <a:bodyPr wrap="none">
            <a:spAutoFit/>
          </a:bodyPr>
          <a:lstStyle/>
          <a:p>
            <a:r>
              <a:rPr lang="en-US" altLang="zh-TW" sz="1600" b="1" kern="100" dirty="0">
                <a:solidFill>
                  <a:schemeClr val="accent1"/>
                </a:solidFill>
                <a:ea typeface="標楷體" panose="03000509000000000000" pitchFamily="65" charset="-120"/>
                <a:cs typeface="Times New Roman" panose="02020603050405020304" pitchFamily="18" charset="0"/>
              </a:rPr>
              <a:t>C. EDA</a:t>
            </a:r>
            <a:r>
              <a:rPr lang="zh-TW" altLang="en-US" sz="1600" b="1" kern="100" dirty="0">
                <a:solidFill>
                  <a:schemeClr val="accent1"/>
                </a:solidFill>
                <a:ea typeface="標楷體" panose="03000509000000000000" pitchFamily="65" charset="-120"/>
                <a:cs typeface="Times New Roman" panose="02020603050405020304" pitchFamily="18" charset="0"/>
              </a:rPr>
              <a:t> </a:t>
            </a:r>
            <a:r>
              <a:rPr lang="en-US" altLang="zh-TW" sz="1600" b="1" kern="100" dirty="0">
                <a:solidFill>
                  <a:schemeClr val="accent1"/>
                </a:solidFill>
                <a:ea typeface="標楷體" panose="03000509000000000000" pitchFamily="65" charset="-120"/>
                <a:cs typeface="Times New Roman" panose="02020603050405020304" pitchFamily="18" charset="0"/>
              </a:rPr>
              <a:t>result(</a:t>
            </a:r>
            <a:r>
              <a:rPr lang="zh-TW" altLang="en-US" sz="1600" b="1" kern="100" dirty="0">
                <a:solidFill>
                  <a:schemeClr val="accent1"/>
                </a:solidFill>
                <a:ea typeface="標楷體" panose="03000509000000000000" pitchFamily="65" charset="-120"/>
                <a:cs typeface="Times New Roman" panose="02020603050405020304" pitchFamily="18" charset="0"/>
              </a:rPr>
              <a:t>再購明細檔</a:t>
            </a:r>
            <a:r>
              <a:rPr lang="en-US" altLang="zh-TW" sz="1600" b="1" kern="100" dirty="0">
                <a:solidFill>
                  <a:schemeClr val="accent1"/>
                </a:solidFill>
                <a:ea typeface="標楷體" panose="03000509000000000000" pitchFamily="65" charset="-120"/>
                <a:cs typeface="Times New Roman" panose="02020603050405020304" pitchFamily="18" charset="0"/>
              </a:rPr>
              <a:t>)</a:t>
            </a:r>
          </a:p>
        </p:txBody>
      </p:sp>
      <p:pic>
        <p:nvPicPr>
          <p:cNvPr id="2" name="圖片 1">
            <a:extLst>
              <a:ext uri="{FF2B5EF4-FFF2-40B4-BE49-F238E27FC236}">
                <a16:creationId xmlns:a16="http://schemas.microsoft.com/office/drawing/2014/main" id="{24B8EC4F-BD60-4337-95A9-D9F05D6BEADC}"/>
              </a:ext>
            </a:extLst>
          </p:cNvPr>
          <p:cNvPicPr>
            <a:picLocks noChangeAspect="1"/>
          </p:cNvPicPr>
          <p:nvPr/>
        </p:nvPicPr>
        <p:blipFill>
          <a:blip r:embed="rId2"/>
          <a:stretch>
            <a:fillRect/>
          </a:stretch>
        </p:blipFill>
        <p:spPr>
          <a:xfrm>
            <a:off x="1622195" y="1711236"/>
            <a:ext cx="8947610" cy="3435527"/>
          </a:xfrm>
          <a:prstGeom prst="rect">
            <a:avLst/>
          </a:prstGeom>
        </p:spPr>
      </p:pic>
      <p:sp>
        <p:nvSpPr>
          <p:cNvPr id="16" name="文字方塊 15">
            <a:extLst>
              <a:ext uri="{FF2B5EF4-FFF2-40B4-BE49-F238E27FC236}">
                <a16:creationId xmlns:a16="http://schemas.microsoft.com/office/drawing/2014/main" id="{E3C8828F-A2B3-4504-BE16-166BC3785E6F}"/>
              </a:ext>
            </a:extLst>
          </p:cNvPr>
          <p:cNvSpPr txBox="1"/>
          <p:nvPr/>
        </p:nvSpPr>
        <p:spPr>
          <a:xfrm>
            <a:off x="4655840" y="5450488"/>
            <a:ext cx="2088232" cy="369332"/>
          </a:xfrm>
          <a:prstGeom prst="rect">
            <a:avLst/>
          </a:prstGeom>
          <a:noFill/>
        </p:spPr>
        <p:txBody>
          <a:bodyPr wrap="square" rtlCol="0">
            <a:spAutoFit/>
          </a:bodyPr>
          <a:lstStyle/>
          <a:p>
            <a:pPr algn="ctr"/>
            <a:r>
              <a:rPr lang="en-US" dirty="0"/>
              <a:t>1.</a:t>
            </a:r>
            <a:r>
              <a:rPr lang="zh-TW" altLang="en-US" dirty="0">
                <a:ea typeface="標楷體" panose="03000509000000000000" pitchFamily="65" charset="-120"/>
              </a:rPr>
              <a:t>欄位說明</a:t>
            </a:r>
            <a:endParaRPr lang="en-US" dirty="0">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1239970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5183A82-9DEB-4EC5-9C61-ADE694674CED}"/>
              </a:ext>
            </a:extLst>
          </p:cNvPr>
          <p:cNvSpPr>
            <a:spLocks noGrp="1"/>
          </p:cNvSpPr>
          <p:nvPr>
            <p:ph type="sldNum" sz="quarter" idx="12"/>
          </p:nvPr>
        </p:nvSpPr>
        <p:spPr/>
        <p:txBody>
          <a:bodyPr/>
          <a:lstStyle/>
          <a:p>
            <a:fld id="{BF8CE765-4F4E-465C-81D9-F9DA65D64035}" type="slidenum">
              <a:rPr lang="zh-TW" altLang="en-US" smtClean="0"/>
              <a:t>41</a:t>
            </a:fld>
            <a:endParaRPr lang="zh-TW" altLang="en-US"/>
          </a:p>
        </p:txBody>
      </p:sp>
      <p:sp>
        <p:nvSpPr>
          <p:cNvPr id="17" name="矩形 16">
            <a:extLst>
              <a:ext uri="{FF2B5EF4-FFF2-40B4-BE49-F238E27FC236}">
                <a16:creationId xmlns:a16="http://schemas.microsoft.com/office/drawing/2014/main" id="{FF885DDD-0FFE-44BC-8CD2-CA7462B3168D}"/>
              </a:ext>
            </a:extLst>
          </p:cNvPr>
          <p:cNvSpPr/>
          <p:nvPr/>
        </p:nvSpPr>
        <p:spPr>
          <a:xfrm>
            <a:off x="399716" y="594739"/>
            <a:ext cx="2569293" cy="338554"/>
          </a:xfrm>
          <a:prstGeom prst="rect">
            <a:avLst/>
          </a:prstGeom>
        </p:spPr>
        <p:txBody>
          <a:bodyPr wrap="none">
            <a:spAutoFit/>
          </a:bodyPr>
          <a:lstStyle/>
          <a:p>
            <a:r>
              <a:rPr lang="en-US" altLang="zh-TW" sz="1600" b="1" kern="100" dirty="0">
                <a:solidFill>
                  <a:schemeClr val="accent1"/>
                </a:solidFill>
                <a:ea typeface="標楷體" panose="03000509000000000000" pitchFamily="65" charset="-120"/>
                <a:cs typeface="Times New Roman" panose="02020603050405020304" pitchFamily="18" charset="0"/>
              </a:rPr>
              <a:t>C. EDA</a:t>
            </a:r>
            <a:r>
              <a:rPr lang="zh-TW" altLang="en-US" sz="1600" b="1" kern="100" dirty="0">
                <a:solidFill>
                  <a:schemeClr val="accent1"/>
                </a:solidFill>
                <a:ea typeface="標楷體" panose="03000509000000000000" pitchFamily="65" charset="-120"/>
                <a:cs typeface="Times New Roman" panose="02020603050405020304" pitchFamily="18" charset="0"/>
              </a:rPr>
              <a:t> </a:t>
            </a:r>
            <a:r>
              <a:rPr lang="en-US" altLang="zh-TW" sz="1600" b="1" kern="100" dirty="0">
                <a:solidFill>
                  <a:schemeClr val="accent1"/>
                </a:solidFill>
                <a:ea typeface="標楷體" panose="03000509000000000000" pitchFamily="65" charset="-120"/>
                <a:cs typeface="Times New Roman" panose="02020603050405020304" pitchFamily="18" charset="0"/>
              </a:rPr>
              <a:t>result(</a:t>
            </a:r>
            <a:r>
              <a:rPr lang="zh-TW" altLang="en-US" sz="1600" b="1" kern="100" dirty="0">
                <a:solidFill>
                  <a:schemeClr val="accent1"/>
                </a:solidFill>
                <a:ea typeface="標楷體" panose="03000509000000000000" pitchFamily="65" charset="-120"/>
                <a:cs typeface="Times New Roman" panose="02020603050405020304" pitchFamily="18" charset="0"/>
              </a:rPr>
              <a:t>再購明細檔</a:t>
            </a:r>
            <a:r>
              <a:rPr lang="en-US" altLang="zh-TW" sz="1600" b="1" kern="100" dirty="0">
                <a:solidFill>
                  <a:schemeClr val="accent1"/>
                </a:solidFill>
                <a:ea typeface="標楷體" panose="03000509000000000000" pitchFamily="65" charset="-120"/>
                <a:cs typeface="Times New Roman" panose="02020603050405020304" pitchFamily="18" charset="0"/>
              </a:rPr>
              <a:t>)</a:t>
            </a:r>
          </a:p>
        </p:txBody>
      </p:sp>
      <p:pic>
        <p:nvPicPr>
          <p:cNvPr id="3" name="圖片 2">
            <a:extLst>
              <a:ext uri="{FF2B5EF4-FFF2-40B4-BE49-F238E27FC236}">
                <a16:creationId xmlns:a16="http://schemas.microsoft.com/office/drawing/2014/main" id="{087760FF-99DC-4061-BCDC-D262949B4A46}"/>
              </a:ext>
            </a:extLst>
          </p:cNvPr>
          <p:cNvPicPr>
            <a:picLocks noChangeAspect="1"/>
          </p:cNvPicPr>
          <p:nvPr/>
        </p:nvPicPr>
        <p:blipFill>
          <a:blip r:embed="rId2"/>
          <a:stretch>
            <a:fillRect/>
          </a:stretch>
        </p:blipFill>
        <p:spPr>
          <a:xfrm>
            <a:off x="561632" y="1916832"/>
            <a:ext cx="4238296" cy="3175177"/>
          </a:xfrm>
          <a:prstGeom prst="rect">
            <a:avLst/>
          </a:prstGeom>
        </p:spPr>
      </p:pic>
      <p:pic>
        <p:nvPicPr>
          <p:cNvPr id="5" name="圖片 4">
            <a:extLst>
              <a:ext uri="{FF2B5EF4-FFF2-40B4-BE49-F238E27FC236}">
                <a16:creationId xmlns:a16="http://schemas.microsoft.com/office/drawing/2014/main" id="{23F4E192-F742-4997-AF40-F37B60631B57}"/>
              </a:ext>
            </a:extLst>
          </p:cNvPr>
          <p:cNvPicPr>
            <a:picLocks noChangeAspect="1"/>
          </p:cNvPicPr>
          <p:nvPr/>
        </p:nvPicPr>
        <p:blipFill>
          <a:blip r:embed="rId3"/>
          <a:stretch>
            <a:fillRect/>
          </a:stretch>
        </p:blipFill>
        <p:spPr>
          <a:xfrm>
            <a:off x="5792397" y="2204864"/>
            <a:ext cx="5536517" cy="2267970"/>
          </a:xfrm>
          <a:prstGeom prst="rect">
            <a:avLst/>
          </a:prstGeom>
        </p:spPr>
      </p:pic>
      <p:sp>
        <p:nvSpPr>
          <p:cNvPr id="29" name="文字方塊 28">
            <a:extLst>
              <a:ext uri="{FF2B5EF4-FFF2-40B4-BE49-F238E27FC236}">
                <a16:creationId xmlns:a16="http://schemas.microsoft.com/office/drawing/2014/main" id="{C563AF33-BF96-41BD-96C5-010928A23767}"/>
              </a:ext>
            </a:extLst>
          </p:cNvPr>
          <p:cNvSpPr txBox="1"/>
          <p:nvPr/>
        </p:nvSpPr>
        <p:spPr>
          <a:xfrm>
            <a:off x="1559496" y="5450488"/>
            <a:ext cx="2088232" cy="369332"/>
          </a:xfrm>
          <a:prstGeom prst="rect">
            <a:avLst/>
          </a:prstGeom>
          <a:noFill/>
        </p:spPr>
        <p:txBody>
          <a:bodyPr wrap="square" rtlCol="0">
            <a:spAutoFit/>
          </a:bodyPr>
          <a:lstStyle/>
          <a:p>
            <a:pPr algn="ctr"/>
            <a:r>
              <a:rPr lang="en-US" dirty="0"/>
              <a:t>2.</a:t>
            </a:r>
            <a:r>
              <a:rPr lang="en-US" altLang="zh-TW" dirty="0">
                <a:ea typeface="標楷體" panose="03000509000000000000" pitchFamily="65" charset="-120"/>
              </a:rPr>
              <a:t>Missing Value</a:t>
            </a:r>
            <a:endParaRPr lang="en-US" dirty="0">
              <a:latin typeface="標楷體" panose="03000509000000000000" pitchFamily="65" charset="-120"/>
              <a:ea typeface="標楷體" panose="03000509000000000000" pitchFamily="65" charset="-120"/>
            </a:endParaRPr>
          </a:p>
        </p:txBody>
      </p:sp>
      <p:sp>
        <p:nvSpPr>
          <p:cNvPr id="30" name="文字方塊 29">
            <a:extLst>
              <a:ext uri="{FF2B5EF4-FFF2-40B4-BE49-F238E27FC236}">
                <a16:creationId xmlns:a16="http://schemas.microsoft.com/office/drawing/2014/main" id="{B02807F9-2485-4F2E-8886-4798E9443ED1}"/>
              </a:ext>
            </a:extLst>
          </p:cNvPr>
          <p:cNvSpPr txBox="1"/>
          <p:nvPr/>
        </p:nvSpPr>
        <p:spPr>
          <a:xfrm>
            <a:off x="7408657" y="5450488"/>
            <a:ext cx="2088232" cy="369332"/>
          </a:xfrm>
          <a:prstGeom prst="rect">
            <a:avLst/>
          </a:prstGeom>
          <a:noFill/>
        </p:spPr>
        <p:txBody>
          <a:bodyPr wrap="square" rtlCol="0">
            <a:spAutoFit/>
          </a:bodyPr>
          <a:lstStyle/>
          <a:p>
            <a:pPr algn="ctr"/>
            <a:r>
              <a:rPr lang="en-US" dirty="0"/>
              <a:t>3.</a:t>
            </a:r>
            <a:r>
              <a:rPr lang="zh-TW" altLang="en-US" dirty="0">
                <a:latin typeface="標楷體" panose="03000509000000000000" pitchFamily="65" charset="-120"/>
                <a:ea typeface="標楷體" panose="03000509000000000000" pitchFamily="65" charset="-120"/>
              </a:rPr>
              <a:t>主、附約數量</a:t>
            </a:r>
            <a:endParaRPr lang="en-US" dirty="0">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25877341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C5183A82-9DEB-4EC5-9C61-ADE694674CED}"/>
              </a:ext>
            </a:extLst>
          </p:cNvPr>
          <p:cNvSpPr>
            <a:spLocks noGrp="1"/>
          </p:cNvSpPr>
          <p:nvPr>
            <p:ph type="sldNum" sz="quarter" idx="12"/>
          </p:nvPr>
        </p:nvSpPr>
        <p:spPr/>
        <p:txBody>
          <a:bodyPr/>
          <a:lstStyle/>
          <a:p>
            <a:fld id="{BF8CE765-4F4E-465C-81D9-F9DA65D64035}" type="slidenum">
              <a:rPr lang="zh-TW" altLang="en-US" smtClean="0"/>
              <a:t>42</a:t>
            </a:fld>
            <a:endParaRPr lang="zh-TW" altLang="en-US"/>
          </a:p>
        </p:txBody>
      </p:sp>
      <p:sp>
        <p:nvSpPr>
          <p:cNvPr id="17" name="矩形 16">
            <a:extLst>
              <a:ext uri="{FF2B5EF4-FFF2-40B4-BE49-F238E27FC236}">
                <a16:creationId xmlns:a16="http://schemas.microsoft.com/office/drawing/2014/main" id="{FF885DDD-0FFE-44BC-8CD2-CA7462B3168D}"/>
              </a:ext>
            </a:extLst>
          </p:cNvPr>
          <p:cNvSpPr/>
          <p:nvPr/>
        </p:nvSpPr>
        <p:spPr>
          <a:xfrm>
            <a:off x="399716" y="594739"/>
            <a:ext cx="2569293" cy="338554"/>
          </a:xfrm>
          <a:prstGeom prst="rect">
            <a:avLst/>
          </a:prstGeom>
        </p:spPr>
        <p:txBody>
          <a:bodyPr wrap="none">
            <a:spAutoFit/>
          </a:bodyPr>
          <a:lstStyle/>
          <a:p>
            <a:r>
              <a:rPr lang="en-US" altLang="zh-TW" sz="1600" b="1" kern="100" dirty="0">
                <a:solidFill>
                  <a:schemeClr val="accent1"/>
                </a:solidFill>
                <a:ea typeface="標楷體" panose="03000509000000000000" pitchFamily="65" charset="-120"/>
                <a:cs typeface="Times New Roman" panose="02020603050405020304" pitchFamily="18" charset="0"/>
              </a:rPr>
              <a:t>C. EDA</a:t>
            </a:r>
            <a:r>
              <a:rPr lang="zh-TW" altLang="en-US" sz="1600" b="1" kern="100" dirty="0">
                <a:solidFill>
                  <a:schemeClr val="accent1"/>
                </a:solidFill>
                <a:ea typeface="標楷體" panose="03000509000000000000" pitchFamily="65" charset="-120"/>
                <a:cs typeface="Times New Roman" panose="02020603050405020304" pitchFamily="18" charset="0"/>
              </a:rPr>
              <a:t> </a:t>
            </a:r>
            <a:r>
              <a:rPr lang="en-US" altLang="zh-TW" sz="1600" b="1" kern="100" dirty="0">
                <a:solidFill>
                  <a:schemeClr val="accent1"/>
                </a:solidFill>
                <a:ea typeface="標楷體" panose="03000509000000000000" pitchFamily="65" charset="-120"/>
                <a:cs typeface="Times New Roman" panose="02020603050405020304" pitchFamily="18" charset="0"/>
              </a:rPr>
              <a:t>result(</a:t>
            </a:r>
            <a:r>
              <a:rPr lang="zh-TW" altLang="en-US" sz="1600" b="1" kern="100" dirty="0">
                <a:solidFill>
                  <a:schemeClr val="accent1"/>
                </a:solidFill>
                <a:ea typeface="標楷體" panose="03000509000000000000" pitchFamily="65" charset="-120"/>
                <a:cs typeface="Times New Roman" panose="02020603050405020304" pitchFamily="18" charset="0"/>
              </a:rPr>
              <a:t>再購明細檔</a:t>
            </a:r>
            <a:r>
              <a:rPr lang="en-US" altLang="zh-TW" sz="1600" b="1" kern="100" dirty="0">
                <a:solidFill>
                  <a:schemeClr val="accent1"/>
                </a:solidFill>
                <a:ea typeface="標楷體" panose="03000509000000000000" pitchFamily="65" charset="-120"/>
                <a:cs typeface="Times New Roman" panose="02020603050405020304" pitchFamily="18" charset="0"/>
              </a:rPr>
              <a:t>)</a:t>
            </a:r>
          </a:p>
        </p:txBody>
      </p:sp>
      <p:pic>
        <p:nvPicPr>
          <p:cNvPr id="3" name="圖片 2">
            <a:extLst>
              <a:ext uri="{FF2B5EF4-FFF2-40B4-BE49-F238E27FC236}">
                <a16:creationId xmlns:a16="http://schemas.microsoft.com/office/drawing/2014/main" id="{087760FF-99DC-4061-BCDC-D262949B4A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1632" y="2418748"/>
            <a:ext cx="4238296" cy="2171344"/>
          </a:xfrm>
          <a:prstGeom prst="rect">
            <a:avLst/>
          </a:prstGeom>
        </p:spPr>
      </p:pic>
      <p:sp>
        <p:nvSpPr>
          <p:cNvPr id="29" name="文字方塊 28">
            <a:extLst>
              <a:ext uri="{FF2B5EF4-FFF2-40B4-BE49-F238E27FC236}">
                <a16:creationId xmlns:a16="http://schemas.microsoft.com/office/drawing/2014/main" id="{C563AF33-BF96-41BD-96C5-010928A23767}"/>
              </a:ext>
            </a:extLst>
          </p:cNvPr>
          <p:cNvSpPr txBox="1"/>
          <p:nvPr/>
        </p:nvSpPr>
        <p:spPr>
          <a:xfrm>
            <a:off x="1559496" y="5450488"/>
            <a:ext cx="2088232" cy="369332"/>
          </a:xfrm>
          <a:prstGeom prst="rect">
            <a:avLst/>
          </a:prstGeom>
          <a:noFill/>
        </p:spPr>
        <p:txBody>
          <a:bodyPr wrap="square" rtlCol="0">
            <a:spAutoFit/>
          </a:bodyPr>
          <a:lstStyle/>
          <a:p>
            <a:pPr algn="ctr"/>
            <a:r>
              <a:rPr lang="en-US" dirty="0">
                <a:latin typeface="標楷體" panose="03000509000000000000" pitchFamily="65" charset="-120"/>
                <a:ea typeface="標楷體" panose="03000509000000000000" pitchFamily="65" charset="-120"/>
              </a:rPr>
              <a:t>4.</a:t>
            </a:r>
            <a:r>
              <a:rPr lang="zh-TW" altLang="en-US" dirty="0">
                <a:latin typeface="標楷體" panose="03000509000000000000" pitchFamily="65" charset="-120"/>
                <a:ea typeface="標楷體" panose="03000509000000000000" pitchFamily="65" charset="-120"/>
              </a:rPr>
              <a:t>保費繳法</a:t>
            </a:r>
            <a:endParaRPr lang="en-US" dirty="0">
              <a:latin typeface="標楷體" panose="03000509000000000000" pitchFamily="65" charset="-120"/>
              <a:ea typeface="標楷體" panose="03000509000000000000" pitchFamily="65" charset="-120"/>
            </a:endParaRPr>
          </a:p>
        </p:txBody>
      </p:sp>
      <p:sp>
        <p:nvSpPr>
          <p:cNvPr id="30" name="文字方塊 29">
            <a:extLst>
              <a:ext uri="{FF2B5EF4-FFF2-40B4-BE49-F238E27FC236}">
                <a16:creationId xmlns:a16="http://schemas.microsoft.com/office/drawing/2014/main" id="{B02807F9-2485-4F2E-8886-4798E9443ED1}"/>
              </a:ext>
            </a:extLst>
          </p:cNvPr>
          <p:cNvSpPr txBox="1"/>
          <p:nvPr/>
        </p:nvSpPr>
        <p:spPr>
          <a:xfrm>
            <a:off x="7408656" y="5450488"/>
            <a:ext cx="2340143" cy="369332"/>
          </a:xfrm>
          <a:prstGeom prst="rect">
            <a:avLst/>
          </a:prstGeom>
          <a:noFill/>
        </p:spPr>
        <p:txBody>
          <a:bodyPr wrap="square" rtlCol="0">
            <a:spAutoFit/>
          </a:bodyPr>
          <a:lstStyle/>
          <a:p>
            <a:pPr algn="ctr"/>
            <a:r>
              <a:rPr lang="en-US"/>
              <a:t>5.</a:t>
            </a:r>
            <a:r>
              <a:rPr lang="zh-TW" altLang="en-US" dirty="0">
                <a:latin typeface="標楷體" panose="03000509000000000000" pitchFamily="65" charset="-120"/>
                <a:ea typeface="標楷體" panose="03000509000000000000" pitchFamily="65" charset="-120"/>
              </a:rPr>
              <a:t>各月份再購案件數</a:t>
            </a:r>
            <a:endParaRPr lang="en-US" dirty="0">
              <a:latin typeface="標楷體" panose="03000509000000000000" pitchFamily="65" charset="-120"/>
              <a:ea typeface="標楷體" panose="03000509000000000000" pitchFamily="65" charset="-120"/>
            </a:endParaRPr>
          </a:p>
        </p:txBody>
      </p:sp>
      <p:pic>
        <p:nvPicPr>
          <p:cNvPr id="6" name="圖片 5">
            <a:extLst>
              <a:ext uri="{FF2B5EF4-FFF2-40B4-BE49-F238E27FC236}">
                <a16:creationId xmlns:a16="http://schemas.microsoft.com/office/drawing/2014/main" id="{15CAFA45-5601-42CF-9599-440CF97102B0}"/>
              </a:ext>
            </a:extLst>
          </p:cNvPr>
          <p:cNvPicPr>
            <a:picLocks noChangeAspect="1"/>
          </p:cNvPicPr>
          <p:nvPr/>
        </p:nvPicPr>
        <p:blipFill>
          <a:blip r:embed="rId3"/>
          <a:stretch>
            <a:fillRect/>
          </a:stretch>
        </p:blipFill>
        <p:spPr>
          <a:xfrm>
            <a:off x="4146123" y="2276872"/>
            <a:ext cx="8045877" cy="2716582"/>
          </a:xfrm>
          <a:prstGeom prst="rect">
            <a:avLst/>
          </a:prstGeom>
        </p:spPr>
      </p:pic>
    </p:spTree>
    <p:extLst>
      <p:ext uri="{BB962C8B-B14F-4D97-AF65-F5344CB8AC3E}">
        <p14:creationId xmlns:p14="http://schemas.microsoft.com/office/powerpoint/2010/main" val="25379176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語音泡泡: 矩形 40">
            <a:extLst>
              <a:ext uri="{FF2B5EF4-FFF2-40B4-BE49-F238E27FC236}">
                <a16:creationId xmlns:a16="http://schemas.microsoft.com/office/drawing/2014/main" id="{33F7CA35-ED83-4C58-901F-CEB006AC773B}"/>
              </a:ext>
            </a:extLst>
          </p:cNvPr>
          <p:cNvSpPr/>
          <p:nvPr/>
        </p:nvSpPr>
        <p:spPr>
          <a:xfrm>
            <a:off x="8164719" y="1196752"/>
            <a:ext cx="3810387" cy="1569660"/>
          </a:xfrm>
          <a:prstGeom prst="wedgeRectCallout">
            <a:avLst>
              <a:gd name="adj1" fmla="val -73628"/>
              <a:gd name="adj2" fmla="val -11289"/>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投影片編號版面配置區 3">
            <a:extLst>
              <a:ext uri="{FF2B5EF4-FFF2-40B4-BE49-F238E27FC236}">
                <a16:creationId xmlns:a16="http://schemas.microsoft.com/office/drawing/2014/main" id="{C5183A82-9DEB-4EC5-9C61-ADE694674CED}"/>
              </a:ext>
            </a:extLst>
          </p:cNvPr>
          <p:cNvSpPr>
            <a:spLocks noGrp="1"/>
          </p:cNvSpPr>
          <p:nvPr>
            <p:ph type="sldNum" sz="quarter" idx="12"/>
          </p:nvPr>
        </p:nvSpPr>
        <p:spPr/>
        <p:txBody>
          <a:bodyPr/>
          <a:lstStyle/>
          <a:p>
            <a:fld id="{BF8CE765-4F4E-465C-81D9-F9DA65D64035}" type="slidenum">
              <a:rPr lang="zh-TW" altLang="en-US" smtClean="0"/>
              <a:t>43</a:t>
            </a:fld>
            <a:endParaRPr lang="zh-TW" altLang="en-US"/>
          </a:p>
        </p:txBody>
      </p:sp>
      <p:sp>
        <p:nvSpPr>
          <p:cNvPr id="17" name="矩形 16">
            <a:extLst>
              <a:ext uri="{FF2B5EF4-FFF2-40B4-BE49-F238E27FC236}">
                <a16:creationId xmlns:a16="http://schemas.microsoft.com/office/drawing/2014/main" id="{FF885DDD-0FFE-44BC-8CD2-CA7462B3168D}"/>
              </a:ext>
            </a:extLst>
          </p:cNvPr>
          <p:cNvSpPr/>
          <p:nvPr/>
        </p:nvSpPr>
        <p:spPr>
          <a:xfrm>
            <a:off x="399716" y="594739"/>
            <a:ext cx="2569293" cy="338554"/>
          </a:xfrm>
          <a:prstGeom prst="rect">
            <a:avLst/>
          </a:prstGeom>
        </p:spPr>
        <p:txBody>
          <a:bodyPr wrap="none">
            <a:spAutoFit/>
          </a:bodyPr>
          <a:lstStyle/>
          <a:p>
            <a:r>
              <a:rPr lang="en-US" altLang="zh-TW" sz="1600" b="1" kern="100" dirty="0">
                <a:solidFill>
                  <a:schemeClr val="accent1"/>
                </a:solidFill>
                <a:ea typeface="標楷體" panose="03000509000000000000" pitchFamily="65" charset="-120"/>
                <a:cs typeface="Times New Roman" panose="02020603050405020304" pitchFamily="18" charset="0"/>
              </a:rPr>
              <a:t>C. EDA</a:t>
            </a:r>
            <a:r>
              <a:rPr lang="zh-TW" altLang="en-US" sz="1600" b="1" kern="100" dirty="0">
                <a:solidFill>
                  <a:schemeClr val="accent1"/>
                </a:solidFill>
                <a:ea typeface="標楷體" panose="03000509000000000000" pitchFamily="65" charset="-120"/>
                <a:cs typeface="Times New Roman" panose="02020603050405020304" pitchFamily="18" charset="0"/>
              </a:rPr>
              <a:t> </a:t>
            </a:r>
            <a:r>
              <a:rPr lang="en-US" altLang="zh-TW" sz="1600" b="1" kern="100" dirty="0">
                <a:solidFill>
                  <a:schemeClr val="accent1"/>
                </a:solidFill>
                <a:ea typeface="標楷體" panose="03000509000000000000" pitchFamily="65" charset="-120"/>
                <a:cs typeface="Times New Roman" panose="02020603050405020304" pitchFamily="18" charset="0"/>
              </a:rPr>
              <a:t>result(</a:t>
            </a:r>
            <a:r>
              <a:rPr lang="zh-TW" altLang="en-US" sz="1600" b="1" kern="100" dirty="0">
                <a:solidFill>
                  <a:schemeClr val="accent1"/>
                </a:solidFill>
                <a:ea typeface="標楷體" panose="03000509000000000000" pitchFamily="65" charset="-120"/>
                <a:cs typeface="Times New Roman" panose="02020603050405020304" pitchFamily="18" charset="0"/>
              </a:rPr>
              <a:t>客戶屬性檔</a:t>
            </a:r>
            <a:r>
              <a:rPr lang="en-US" altLang="zh-TW" sz="1600" b="1" kern="100" dirty="0">
                <a:solidFill>
                  <a:schemeClr val="accent1"/>
                </a:solidFill>
                <a:ea typeface="標楷體" panose="03000509000000000000" pitchFamily="65" charset="-120"/>
                <a:cs typeface="Times New Roman" panose="02020603050405020304" pitchFamily="18" charset="0"/>
              </a:rPr>
              <a:t>)</a:t>
            </a:r>
          </a:p>
        </p:txBody>
      </p:sp>
      <p:pic>
        <p:nvPicPr>
          <p:cNvPr id="3" name="圖片 2">
            <a:extLst>
              <a:ext uri="{FF2B5EF4-FFF2-40B4-BE49-F238E27FC236}">
                <a16:creationId xmlns:a16="http://schemas.microsoft.com/office/drawing/2014/main" id="{675D7D59-2FF2-4A3B-9169-EBBA6A2FB548}"/>
              </a:ext>
            </a:extLst>
          </p:cNvPr>
          <p:cNvPicPr>
            <a:picLocks noChangeAspect="1"/>
          </p:cNvPicPr>
          <p:nvPr/>
        </p:nvPicPr>
        <p:blipFill>
          <a:blip r:embed="rId2"/>
          <a:stretch>
            <a:fillRect/>
          </a:stretch>
        </p:blipFill>
        <p:spPr>
          <a:xfrm>
            <a:off x="216894" y="1082548"/>
            <a:ext cx="6909222" cy="5730827"/>
          </a:xfrm>
          <a:prstGeom prst="rect">
            <a:avLst/>
          </a:prstGeom>
        </p:spPr>
      </p:pic>
      <p:sp>
        <p:nvSpPr>
          <p:cNvPr id="5" name="矩形 4">
            <a:extLst>
              <a:ext uri="{FF2B5EF4-FFF2-40B4-BE49-F238E27FC236}">
                <a16:creationId xmlns:a16="http://schemas.microsoft.com/office/drawing/2014/main" id="{DEBC3C7C-CAC1-496B-85D8-D35AFE18EB14}"/>
              </a:ext>
            </a:extLst>
          </p:cNvPr>
          <p:cNvSpPr/>
          <p:nvPr/>
        </p:nvSpPr>
        <p:spPr>
          <a:xfrm>
            <a:off x="8164719" y="1196752"/>
            <a:ext cx="3960440" cy="1569660"/>
          </a:xfrm>
          <a:prstGeom prst="rect">
            <a:avLst/>
          </a:prstGeom>
          <a:ln w="19050">
            <a:noFill/>
          </a:ln>
        </p:spPr>
        <p:txBody>
          <a:bodyPr wrap="square">
            <a:spAutoFit/>
          </a:bodyPr>
          <a:lstStyle/>
          <a:p>
            <a:r>
              <a:rPr lang="zh-TW" altLang="en-US" sz="1600" dirty="0">
                <a:latin typeface="標楷體" panose="03000509000000000000" pitchFamily="65" charset="-120"/>
                <a:ea typeface="標楷體" panose="03000509000000000000" pitchFamily="65" charset="-120"/>
              </a:rPr>
              <a:t>分析客戶與公司契約關係時長，一般來說若戶齡越大且最近生效日距今越小者，屬於較忠誠之客戶。但單獨看其中一個變數並無法確定其與忠誠度間的關係，例如戶齡與最近生效日距今數值同樣大表示此客戶僅買過一次公司保單。</a:t>
            </a:r>
          </a:p>
        </p:txBody>
      </p:sp>
      <p:sp>
        <p:nvSpPr>
          <p:cNvPr id="7" name="右大括弧 6">
            <a:extLst>
              <a:ext uri="{FF2B5EF4-FFF2-40B4-BE49-F238E27FC236}">
                <a16:creationId xmlns:a16="http://schemas.microsoft.com/office/drawing/2014/main" id="{7BD5C504-8089-4795-A97B-0125D3D35518}"/>
              </a:ext>
            </a:extLst>
          </p:cNvPr>
          <p:cNvSpPr/>
          <p:nvPr/>
        </p:nvSpPr>
        <p:spPr>
          <a:xfrm>
            <a:off x="7126116" y="1700808"/>
            <a:ext cx="94427" cy="216024"/>
          </a:xfrm>
          <a:prstGeom prst="rightBrace">
            <a:avLst/>
          </a:prstGeom>
          <a:ln w="19050">
            <a:solidFill>
              <a:srgbClr val="0020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矩形 9">
            <a:extLst>
              <a:ext uri="{FF2B5EF4-FFF2-40B4-BE49-F238E27FC236}">
                <a16:creationId xmlns:a16="http://schemas.microsoft.com/office/drawing/2014/main" id="{4AC63854-0F86-4AE1-8D76-8DF6BCE540BA}"/>
              </a:ext>
            </a:extLst>
          </p:cNvPr>
          <p:cNvSpPr/>
          <p:nvPr/>
        </p:nvSpPr>
        <p:spPr>
          <a:xfrm>
            <a:off x="8164719" y="2965861"/>
            <a:ext cx="3523225" cy="584775"/>
          </a:xfrm>
          <a:prstGeom prst="rect">
            <a:avLst/>
          </a:prstGeom>
          <a:ln w="19050">
            <a:noFill/>
          </a:ln>
        </p:spPr>
        <p:txBody>
          <a:bodyPr wrap="square">
            <a:spAutoFit/>
          </a:bodyPr>
          <a:lstStyle/>
          <a:p>
            <a:r>
              <a:rPr lang="zh-TW" altLang="en-US" sz="1600" dirty="0">
                <a:latin typeface="標楷體" panose="03000509000000000000" pitchFamily="65" charset="-120"/>
                <a:ea typeface="標楷體" panose="03000509000000000000" pitchFamily="65" charset="-120"/>
              </a:rPr>
              <a:t>可用來</a:t>
            </a:r>
            <a:r>
              <a:rPr lang="zh-TW" altLang="zh-TW" sz="1600" dirty="0">
                <a:latin typeface="標楷體" panose="03000509000000000000" pitchFamily="65" charset="-120"/>
                <a:ea typeface="標楷體" panose="03000509000000000000" pitchFamily="65" charset="-120"/>
              </a:rPr>
              <a:t>分析客戶黏著度及忠誠度</a:t>
            </a:r>
            <a:r>
              <a:rPr lang="zh-TW" altLang="en-US" sz="1600" dirty="0">
                <a:latin typeface="標楷體" panose="03000509000000000000" pitchFamily="65" charset="-120"/>
                <a:ea typeface="標楷體" panose="03000509000000000000" pitchFamily="65" charset="-120"/>
              </a:rPr>
              <a:t>及判斷未來是否有其他險種需求。</a:t>
            </a:r>
            <a:endParaRPr lang="en-US" sz="1600" dirty="0">
              <a:latin typeface="標楷體" panose="03000509000000000000" pitchFamily="65" charset="-120"/>
              <a:ea typeface="標楷體" panose="03000509000000000000" pitchFamily="65" charset="-120"/>
            </a:endParaRPr>
          </a:p>
        </p:txBody>
      </p:sp>
      <p:sp>
        <p:nvSpPr>
          <p:cNvPr id="11" name="右大括弧 10">
            <a:extLst>
              <a:ext uri="{FF2B5EF4-FFF2-40B4-BE49-F238E27FC236}">
                <a16:creationId xmlns:a16="http://schemas.microsoft.com/office/drawing/2014/main" id="{64E735CB-22A1-4CD9-9DB9-0DA37EDB82B6}"/>
              </a:ext>
            </a:extLst>
          </p:cNvPr>
          <p:cNvSpPr/>
          <p:nvPr/>
        </p:nvSpPr>
        <p:spPr>
          <a:xfrm>
            <a:off x="7126116" y="2060848"/>
            <a:ext cx="282541" cy="2412268"/>
          </a:xfrm>
          <a:prstGeom prst="rightBrace">
            <a:avLst/>
          </a:prstGeom>
          <a:ln w="19050">
            <a:solidFill>
              <a:srgbClr val="0020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矩形 13">
            <a:extLst>
              <a:ext uri="{FF2B5EF4-FFF2-40B4-BE49-F238E27FC236}">
                <a16:creationId xmlns:a16="http://schemas.microsoft.com/office/drawing/2014/main" id="{301860A7-AFA1-4157-81DA-1A41013B160D}"/>
              </a:ext>
            </a:extLst>
          </p:cNvPr>
          <p:cNvSpPr/>
          <p:nvPr/>
        </p:nvSpPr>
        <p:spPr>
          <a:xfrm>
            <a:off x="8179135" y="3811396"/>
            <a:ext cx="3946024" cy="1323439"/>
          </a:xfrm>
          <a:prstGeom prst="rect">
            <a:avLst/>
          </a:prstGeom>
          <a:ln w="19050">
            <a:noFill/>
          </a:ln>
        </p:spPr>
        <p:txBody>
          <a:bodyPr wrap="square">
            <a:spAutoFit/>
          </a:bodyPr>
          <a:lstStyle/>
          <a:p>
            <a:r>
              <a:rPr lang="zh-TW" altLang="zh-TW" sz="1600" dirty="0">
                <a:latin typeface="標楷體" panose="03000509000000000000" pitchFamily="65" charset="-120"/>
                <a:ea typeface="標楷體" panose="03000509000000000000" pitchFamily="65" charset="-120"/>
              </a:rPr>
              <a:t>理論上應與客戶年收入、總資產兩變數有高度相關，但客戶年收入之遺漏值相當多，總資產雖然也有許多遺漏值但相較客戶年收入還算少大致能夠看出與財富等級高度相關</a:t>
            </a:r>
            <a:r>
              <a:rPr lang="zh-TW" altLang="en-US" sz="1600" dirty="0">
                <a:latin typeface="標楷體" panose="03000509000000000000" pitchFamily="65" charset="-120"/>
                <a:ea typeface="標楷體" panose="03000509000000000000" pitchFamily="65" charset="-120"/>
              </a:rPr>
              <a:t>。</a:t>
            </a:r>
            <a:endParaRPr lang="en-US" sz="1600" dirty="0">
              <a:latin typeface="標楷體" panose="03000509000000000000" pitchFamily="65" charset="-120"/>
              <a:ea typeface="標楷體" panose="03000509000000000000" pitchFamily="65" charset="-120"/>
            </a:endParaRPr>
          </a:p>
        </p:txBody>
      </p:sp>
      <p:sp>
        <p:nvSpPr>
          <p:cNvPr id="16" name="右大括弧 15">
            <a:extLst>
              <a:ext uri="{FF2B5EF4-FFF2-40B4-BE49-F238E27FC236}">
                <a16:creationId xmlns:a16="http://schemas.microsoft.com/office/drawing/2014/main" id="{163CA436-6A6A-4A35-9666-F59CA1CE8E24}"/>
              </a:ext>
            </a:extLst>
          </p:cNvPr>
          <p:cNvSpPr/>
          <p:nvPr/>
        </p:nvSpPr>
        <p:spPr>
          <a:xfrm>
            <a:off x="7176120" y="4581129"/>
            <a:ext cx="135480" cy="432048"/>
          </a:xfrm>
          <a:prstGeom prst="rightBrace">
            <a:avLst/>
          </a:prstGeom>
          <a:ln w="19050">
            <a:solidFill>
              <a:srgbClr val="0020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0" name="矩形 29">
            <a:extLst>
              <a:ext uri="{FF2B5EF4-FFF2-40B4-BE49-F238E27FC236}">
                <a16:creationId xmlns:a16="http://schemas.microsoft.com/office/drawing/2014/main" id="{4D2B3833-2777-4503-BF60-D7214E27B7DB}"/>
              </a:ext>
            </a:extLst>
          </p:cNvPr>
          <p:cNvSpPr/>
          <p:nvPr/>
        </p:nvSpPr>
        <p:spPr>
          <a:xfrm>
            <a:off x="8179135" y="5291916"/>
            <a:ext cx="1415772" cy="338554"/>
          </a:xfrm>
          <a:prstGeom prst="rect">
            <a:avLst/>
          </a:prstGeom>
          <a:ln w="19050">
            <a:noFill/>
          </a:ln>
        </p:spPr>
        <p:txBody>
          <a:bodyPr wrap="none">
            <a:spAutoFit/>
          </a:bodyPr>
          <a:lstStyle/>
          <a:p>
            <a:r>
              <a:rPr lang="zh-TW" altLang="zh-TW" sz="1600" dirty="0">
                <a:latin typeface="標楷體" panose="03000509000000000000" pitchFamily="65" charset="-120"/>
                <a:ea typeface="標楷體" panose="03000509000000000000" pitchFamily="65" charset="-120"/>
              </a:rPr>
              <a:t>遺漏值非常多</a:t>
            </a:r>
            <a:endParaRPr lang="en-US" sz="1600" dirty="0">
              <a:latin typeface="標楷體" panose="03000509000000000000" pitchFamily="65" charset="-120"/>
              <a:ea typeface="標楷體" panose="03000509000000000000" pitchFamily="65" charset="-120"/>
            </a:endParaRPr>
          </a:p>
        </p:txBody>
      </p:sp>
      <p:sp>
        <p:nvSpPr>
          <p:cNvPr id="36" name="矩形 35">
            <a:extLst>
              <a:ext uri="{FF2B5EF4-FFF2-40B4-BE49-F238E27FC236}">
                <a16:creationId xmlns:a16="http://schemas.microsoft.com/office/drawing/2014/main" id="{B3437A4A-2817-4CAF-A1C4-31B54084AD7F}"/>
              </a:ext>
            </a:extLst>
          </p:cNvPr>
          <p:cNvSpPr/>
          <p:nvPr/>
        </p:nvSpPr>
        <p:spPr>
          <a:xfrm>
            <a:off x="8179135" y="5733256"/>
            <a:ext cx="3946024" cy="584775"/>
          </a:xfrm>
          <a:prstGeom prst="rect">
            <a:avLst/>
          </a:prstGeom>
          <a:ln w="19050">
            <a:noFill/>
          </a:ln>
        </p:spPr>
        <p:txBody>
          <a:bodyPr wrap="square">
            <a:spAutoFit/>
          </a:bodyPr>
          <a:lstStyle/>
          <a:p>
            <a:r>
              <a:rPr lang="zh-TW" altLang="zh-TW" sz="1600" dirty="0">
                <a:latin typeface="標楷體" panose="03000509000000000000" pitchFamily="65" charset="-120"/>
                <a:ea typeface="標楷體" panose="03000509000000000000" pitchFamily="65" charset="-120"/>
              </a:rPr>
              <a:t>可能單純為客戶使用或接觸公司之方式，因沒有顯著與</a:t>
            </a:r>
            <a:r>
              <a:rPr lang="en-US" altLang="zh-TW" sz="1600" dirty="0">
                <a:latin typeface="標楷體" panose="03000509000000000000" pitchFamily="65" charset="-120"/>
                <a:ea typeface="標楷體" panose="03000509000000000000" pitchFamily="65" charset="-120"/>
              </a:rPr>
              <a:t>VIP</a:t>
            </a:r>
            <a:r>
              <a:rPr lang="zh-TW" altLang="zh-TW" sz="1600" dirty="0">
                <a:latin typeface="標楷體" panose="03000509000000000000" pitchFamily="65" charset="-120"/>
                <a:ea typeface="標楷體" panose="03000509000000000000" pitchFamily="65" charset="-120"/>
              </a:rPr>
              <a:t>或是財富等變數相關</a:t>
            </a:r>
            <a:endParaRPr lang="en-US" sz="1600" dirty="0">
              <a:latin typeface="標楷體" panose="03000509000000000000" pitchFamily="65" charset="-120"/>
              <a:ea typeface="標楷體" panose="03000509000000000000" pitchFamily="65" charset="-120"/>
            </a:endParaRPr>
          </a:p>
        </p:txBody>
      </p:sp>
      <p:sp>
        <p:nvSpPr>
          <p:cNvPr id="42" name="語音泡泡: 矩形 41">
            <a:extLst>
              <a:ext uri="{FF2B5EF4-FFF2-40B4-BE49-F238E27FC236}">
                <a16:creationId xmlns:a16="http://schemas.microsoft.com/office/drawing/2014/main" id="{D097DECD-532D-44AE-860D-AA29DC98680C}"/>
              </a:ext>
            </a:extLst>
          </p:cNvPr>
          <p:cNvSpPr/>
          <p:nvPr/>
        </p:nvSpPr>
        <p:spPr>
          <a:xfrm>
            <a:off x="8164719" y="2965861"/>
            <a:ext cx="3523225" cy="614069"/>
          </a:xfrm>
          <a:prstGeom prst="wedgeRectCallout">
            <a:avLst>
              <a:gd name="adj1" fmla="val -69568"/>
              <a:gd name="adj2" fmla="val -3681"/>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語音泡泡: 矩形 42">
            <a:extLst>
              <a:ext uri="{FF2B5EF4-FFF2-40B4-BE49-F238E27FC236}">
                <a16:creationId xmlns:a16="http://schemas.microsoft.com/office/drawing/2014/main" id="{0B669CDA-C5B4-45DB-A8DE-1CE00559A763}"/>
              </a:ext>
            </a:extLst>
          </p:cNvPr>
          <p:cNvSpPr/>
          <p:nvPr/>
        </p:nvSpPr>
        <p:spPr>
          <a:xfrm>
            <a:off x="8179135" y="5291916"/>
            <a:ext cx="1415772" cy="338554"/>
          </a:xfrm>
          <a:prstGeom prst="wedgeRectCallout">
            <a:avLst>
              <a:gd name="adj1" fmla="val -126325"/>
              <a:gd name="adj2" fmla="val -69260"/>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語音泡泡: 矩形 43">
            <a:extLst>
              <a:ext uri="{FF2B5EF4-FFF2-40B4-BE49-F238E27FC236}">
                <a16:creationId xmlns:a16="http://schemas.microsoft.com/office/drawing/2014/main" id="{012BC183-663D-4F17-808F-A0DF083C7705}"/>
              </a:ext>
            </a:extLst>
          </p:cNvPr>
          <p:cNvSpPr/>
          <p:nvPr/>
        </p:nvSpPr>
        <p:spPr>
          <a:xfrm>
            <a:off x="8179135" y="3779379"/>
            <a:ext cx="3946024" cy="1377813"/>
          </a:xfrm>
          <a:prstGeom prst="wedgeRectCallout">
            <a:avLst>
              <a:gd name="adj1" fmla="val -70526"/>
              <a:gd name="adj2" fmla="val 23418"/>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語音泡泡: 矩形 44">
            <a:extLst>
              <a:ext uri="{FF2B5EF4-FFF2-40B4-BE49-F238E27FC236}">
                <a16:creationId xmlns:a16="http://schemas.microsoft.com/office/drawing/2014/main" id="{A9DE74F1-BDB0-40AC-B8C7-8DDE1A64CE0D}"/>
              </a:ext>
            </a:extLst>
          </p:cNvPr>
          <p:cNvSpPr/>
          <p:nvPr/>
        </p:nvSpPr>
        <p:spPr>
          <a:xfrm>
            <a:off x="8179135" y="5733256"/>
            <a:ext cx="3946024" cy="630942"/>
          </a:xfrm>
          <a:prstGeom prst="wedgeRectCallout">
            <a:avLst>
              <a:gd name="adj1" fmla="val -77992"/>
              <a:gd name="adj2" fmla="val -71154"/>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417036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593F37B1-A25D-4F30-81C8-91CFC1AE6E35}"/>
              </a:ext>
            </a:extLst>
          </p:cNvPr>
          <p:cNvSpPr>
            <a:spLocks noGrp="1"/>
          </p:cNvSpPr>
          <p:nvPr>
            <p:ph type="sldNum" sz="quarter" idx="12"/>
          </p:nvPr>
        </p:nvSpPr>
        <p:spPr/>
        <p:txBody>
          <a:bodyPr/>
          <a:lstStyle/>
          <a:p>
            <a:fld id="{BF8CE765-4F4E-465C-81D9-F9DA65D64035}" type="slidenum">
              <a:rPr lang="zh-TW" altLang="en-US" smtClean="0"/>
              <a:t>5</a:t>
            </a:fld>
            <a:endParaRPr lang="zh-TW" altLang="en-US"/>
          </a:p>
        </p:txBody>
      </p:sp>
      <p:sp>
        <p:nvSpPr>
          <p:cNvPr id="20" name="椭圆 14">
            <a:extLst>
              <a:ext uri="{FF2B5EF4-FFF2-40B4-BE49-F238E27FC236}">
                <a16:creationId xmlns:a16="http://schemas.microsoft.com/office/drawing/2014/main" id="{F5068976-8419-4EBC-8393-1C7A6241E6B5}"/>
              </a:ext>
            </a:extLst>
          </p:cNvPr>
          <p:cNvSpPr/>
          <p:nvPr/>
        </p:nvSpPr>
        <p:spPr>
          <a:xfrm>
            <a:off x="2256909" y="2118102"/>
            <a:ext cx="2394908" cy="2394908"/>
          </a:xfrm>
          <a:prstGeom prst="ellipse">
            <a:avLst/>
          </a:prstGeom>
          <a:solidFill>
            <a:schemeClr val="accent1"/>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en-US" altLang="zh-CN" sz="8000" dirty="0">
                <a:latin typeface="+mj-lt"/>
              </a:rPr>
              <a:t>02</a:t>
            </a:r>
            <a:endParaRPr lang="zh-CN" altLang="en-US" sz="8000" dirty="0">
              <a:latin typeface="+mj-lt"/>
            </a:endParaRPr>
          </a:p>
        </p:txBody>
      </p:sp>
      <p:sp>
        <p:nvSpPr>
          <p:cNvPr id="21" name="矩形 20">
            <a:extLst>
              <a:ext uri="{FF2B5EF4-FFF2-40B4-BE49-F238E27FC236}">
                <a16:creationId xmlns:a16="http://schemas.microsoft.com/office/drawing/2014/main" id="{C6528B0D-EEFD-4786-97BD-B62578473F8F}"/>
              </a:ext>
            </a:extLst>
          </p:cNvPr>
          <p:cNvSpPr/>
          <p:nvPr/>
        </p:nvSpPr>
        <p:spPr>
          <a:xfrm>
            <a:off x="4871864" y="2411778"/>
            <a:ext cx="4493539" cy="830997"/>
          </a:xfrm>
          <a:prstGeom prst="rect">
            <a:avLst/>
          </a:prstGeom>
        </p:spPr>
        <p:txBody>
          <a:bodyPr wrap="none">
            <a:spAutoFit/>
          </a:bodyPr>
          <a:lstStyle/>
          <a:p>
            <a:pPr algn="ctr"/>
            <a:r>
              <a:rPr lang="zh-TW" altLang="en-US" sz="48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rPr>
              <a:t>探索性資料分析</a:t>
            </a:r>
            <a:endParaRPr lang="en-US" altLang="zh-TW" sz="48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endParaRPr>
          </a:p>
        </p:txBody>
      </p:sp>
      <p:sp>
        <p:nvSpPr>
          <p:cNvPr id="22" name="矩形 21">
            <a:extLst>
              <a:ext uri="{FF2B5EF4-FFF2-40B4-BE49-F238E27FC236}">
                <a16:creationId xmlns:a16="http://schemas.microsoft.com/office/drawing/2014/main" id="{1E441F43-D529-4674-994B-37E9E7449951}"/>
              </a:ext>
            </a:extLst>
          </p:cNvPr>
          <p:cNvSpPr/>
          <p:nvPr/>
        </p:nvSpPr>
        <p:spPr>
          <a:xfrm>
            <a:off x="4958549" y="3241549"/>
            <a:ext cx="3657732" cy="1077218"/>
          </a:xfrm>
          <a:prstGeom prst="rect">
            <a:avLst/>
          </a:prstGeom>
        </p:spPr>
        <p:txBody>
          <a:bodyPr wrap="square">
            <a:spAutoFit/>
          </a:bodyPr>
          <a:lstStyle/>
          <a:p>
            <a:r>
              <a:rPr lang="en-US" altLang="zh-CN" sz="3200" b="1" kern="100" dirty="0">
                <a:solidFill>
                  <a:schemeClr val="accent1"/>
                </a:solidFill>
                <a:cs typeface="Times New Roman" panose="02020603050405020304" pitchFamily="18" charset="0"/>
              </a:rPr>
              <a:t>EDA</a:t>
            </a:r>
          </a:p>
          <a:p>
            <a:endParaRPr lang="en-US" altLang="zh-CN" sz="3200" kern="100" dirty="0">
              <a:solidFill>
                <a:schemeClr val="accent1"/>
              </a:solidFill>
              <a:latin typeface="+mj-lt"/>
              <a:cs typeface="Times New Roman" panose="02020603050405020304" pitchFamily="18" charset="0"/>
            </a:endParaRPr>
          </a:p>
        </p:txBody>
      </p:sp>
      <p:sp>
        <p:nvSpPr>
          <p:cNvPr id="3" name="矩形 2">
            <a:extLst>
              <a:ext uri="{FF2B5EF4-FFF2-40B4-BE49-F238E27FC236}">
                <a16:creationId xmlns:a16="http://schemas.microsoft.com/office/drawing/2014/main" id="{3B523386-DC62-4A86-98A5-2BCB06DCEB09}"/>
              </a:ext>
            </a:extLst>
          </p:cNvPr>
          <p:cNvSpPr/>
          <p:nvPr/>
        </p:nvSpPr>
        <p:spPr>
          <a:xfrm>
            <a:off x="4958549" y="4097549"/>
            <a:ext cx="2172390" cy="923330"/>
          </a:xfrm>
          <a:prstGeom prst="rect">
            <a:avLst/>
          </a:prstGeom>
        </p:spPr>
        <p:txBody>
          <a:bodyPr wrap="none">
            <a:spAutoFit/>
          </a:bodyPr>
          <a:lstStyle/>
          <a:p>
            <a:pPr marL="342900" indent="-342900">
              <a:buAutoNum type="alphaUcPeriod"/>
            </a:pPr>
            <a:r>
              <a:rPr lang="zh-TW" altLang="en-US" b="1" kern="100" dirty="0">
                <a:solidFill>
                  <a:schemeClr val="accent1"/>
                </a:solidFill>
                <a:ea typeface="標楷體" panose="03000509000000000000" pitchFamily="65" charset="-120"/>
                <a:cs typeface="Times New Roman" panose="02020603050405020304" pitchFamily="18" charset="0"/>
              </a:rPr>
              <a:t>理賠檔</a:t>
            </a:r>
            <a:r>
              <a:rPr lang="en-US" altLang="zh-TW" b="1" kern="100" dirty="0">
                <a:solidFill>
                  <a:schemeClr val="accent1"/>
                </a:solidFill>
                <a:ea typeface="標楷體" panose="03000509000000000000" pitchFamily="65" charset="-120"/>
                <a:cs typeface="Times New Roman" panose="02020603050405020304" pitchFamily="18" charset="0"/>
              </a:rPr>
              <a:t>EDA</a:t>
            </a:r>
          </a:p>
          <a:p>
            <a:pPr marL="342900" indent="-342900">
              <a:buAutoNum type="alphaUcPeriod"/>
            </a:pPr>
            <a:r>
              <a:rPr lang="zh-TW" altLang="en-US" b="1" kern="100" dirty="0">
                <a:solidFill>
                  <a:schemeClr val="accent1"/>
                </a:solidFill>
                <a:ea typeface="標楷體" panose="03000509000000000000" pitchFamily="65" charset="-120"/>
                <a:cs typeface="Times New Roman" panose="02020603050405020304" pitchFamily="18" charset="0"/>
              </a:rPr>
              <a:t>再購檔</a:t>
            </a:r>
            <a:r>
              <a:rPr lang="en-US" altLang="zh-TW" b="1" kern="100" dirty="0">
                <a:solidFill>
                  <a:schemeClr val="accent1"/>
                </a:solidFill>
                <a:ea typeface="標楷體" panose="03000509000000000000" pitchFamily="65" charset="-120"/>
                <a:cs typeface="Times New Roman" panose="02020603050405020304" pitchFamily="18" charset="0"/>
              </a:rPr>
              <a:t>EDA</a:t>
            </a:r>
          </a:p>
          <a:p>
            <a:pPr marL="342900" indent="-342900">
              <a:buFontTx/>
              <a:buAutoNum type="alphaUcPeriod"/>
            </a:pPr>
            <a:r>
              <a:rPr lang="zh-TW" altLang="en-US" b="1" kern="100" dirty="0">
                <a:solidFill>
                  <a:schemeClr val="accent1"/>
                </a:solidFill>
                <a:ea typeface="標楷體" panose="03000509000000000000" pitchFamily="65" charset="-120"/>
                <a:cs typeface="Times New Roman" panose="02020603050405020304" pitchFamily="18" charset="0"/>
              </a:rPr>
              <a:t>客戶屬性檔</a:t>
            </a:r>
            <a:r>
              <a:rPr lang="en-US" altLang="zh-TW" b="1" kern="100" dirty="0">
                <a:solidFill>
                  <a:schemeClr val="accent1"/>
                </a:solidFill>
                <a:ea typeface="標楷體" panose="03000509000000000000" pitchFamily="65" charset="-120"/>
                <a:cs typeface="Times New Roman" panose="02020603050405020304" pitchFamily="18" charset="0"/>
              </a:rPr>
              <a:t>EDA</a:t>
            </a:r>
            <a:endParaRPr lang="en-US" altLang="zh-CN" b="1" kern="100" dirty="0">
              <a:solidFill>
                <a:schemeClr val="accent1"/>
              </a:solidFill>
              <a:cs typeface="Times New Roman" panose="02020603050405020304" pitchFamily="18" charset="0"/>
            </a:endParaRPr>
          </a:p>
        </p:txBody>
      </p:sp>
      <p:pic>
        <p:nvPicPr>
          <p:cNvPr id="7" name="音訊 6">
            <a:hlinkClick r:id="" action="ppaction://media"/>
            <a:extLst>
              <a:ext uri="{FF2B5EF4-FFF2-40B4-BE49-F238E27FC236}">
                <a16:creationId xmlns:a16="http://schemas.microsoft.com/office/drawing/2014/main" id="{BA79119F-B637-411B-A6A1-209A9F9A43A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233958316"/>
      </p:ext>
    </p:extLst>
  </p:cSld>
  <p:clrMapOvr>
    <a:masterClrMapping/>
  </p:clrMapOvr>
  <mc:AlternateContent xmlns:mc="http://schemas.openxmlformats.org/markup-compatibility/2006" xmlns:p14="http://schemas.microsoft.com/office/powerpoint/2010/main">
    <mc:Choice Requires="p14">
      <p:transition spd="slow" p14:dur="2000" advTm="15152"/>
    </mc:Choice>
    <mc:Fallback xmlns="">
      <p:transition spd="slow" advTm="151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593F37B1-A25D-4F30-81C8-91CFC1AE6E35}"/>
              </a:ext>
            </a:extLst>
          </p:cNvPr>
          <p:cNvSpPr>
            <a:spLocks noGrp="1"/>
          </p:cNvSpPr>
          <p:nvPr>
            <p:ph type="sldNum" sz="quarter" idx="12"/>
          </p:nvPr>
        </p:nvSpPr>
        <p:spPr/>
        <p:txBody>
          <a:bodyPr/>
          <a:lstStyle/>
          <a:p>
            <a:fld id="{BF8CE765-4F4E-465C-81D9-F9DA65D64035}" type="slidenum">
              <a:rPr lang="zh-TW" altLang="en-US" smtClean="0"/>
              <a:t>6</a:t>
            </a:fld>
            <a:endParaRPr lang="zh-TW" altLang="en-US"/>
          </a:p>
        </p:txBody>
      </p:sp>
      <p:sp>
        <p:nvSpPr>
          <p:cNvPr id="29" name="矩形 28">
            <a:extLst>
              <a:ext uri="{FF2B5EF4-FFF2-40B4-BE49-F238E27FC236}">
                <a16:creationId xmlns:a16="http://schemas.microsoft.com/office/drawing/2014/main" id="{5B3AD527-FFE7-4CA8-B617-99942C16CB66}"/>
              </a:ext>
            </a:extLst>
          </p:cNvPr>
          <p:cNvSpPr/>
          <p:nvPr/>
        </p:nvSpPr>
        <p:spPr>
          <a:xfrm>
            <a:off x="399716" y="594739"/>
            <a:ext cx="1481496"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A. </a:t>
            </a:r>
            <a:r>
              <a:rPr lang="zh-TW" altLang="en-US" sz="16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rPr>
              <a:t>理賠檔</a:t>
            </a:r>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EDA</a:t>
            </a:r>
            <a:endParaRPr lang="en-US" altLang="zh-CN" sz="1600" b="1" kern="100" dirty="0">
              <a:solidFill>
                <a:schemeClr val="accent1"/>
              </a:solidFill>
              <a:latin typeface="Times New Roman" panose="02020603050405020304" pitchFamily="18" charset="0"/>
              <a:cs typeface="Times New Roman" panose="02020603050405020304" pitchFamily="18" charset="0"/>
            </a:endParaRPr>
          </a:p>
        </p:txBody>
      </p:sp>
      <p:sp>
        <p:nvSpPr>
          <p:cNvPr id="30" name="矩形 29">
            <a:extLst>
              <a:ext uri="{FF2B5EF4-FFF2-40B4-BE49-F238E27FC236}">
                <a16:creationId xmlns:a16="http://schemas.microsoft.com/office/drawing/2014/main" id="{6935DF0A-D84A-41C5-A030-07E37DEEA805}"/>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矩形 30">
            <a:extLst>
              <a:ext uri="{FF2B5EF4-FFF2-40B4-BE49-F238E27FC236}">
                <a16:creationId xmlns:a16="http://schemas.microsoft.com/office/drawing/2014/main" id="{280A02C2-633A-4700-A691-0400F27619DF}"/>
              </a:ext>
            </a:extLst>
          </p:cNvPr>
          <p:cNvSpPr/>
          <p:nvPr/>
        </p:nvSpPr>
        <p:spPr>
          <a:xfrm>
            <a:off x="975456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2" name="矩形 31">
            <a:extLst>
              <a:ext uri="{FF2B5EF4-FFF2-40B4-BE49-F238E27FC236}">
                <a16:creationId xmlns:a16="http://schemas.microsoft.com/office/drawing/2014/main" id="{1D998B2A-757B-4048-9635-51B353E0B82B}"/>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3" name="矩形 32">
            <a:extLst>
              <a:ext uri="{FF2B5EF4-FFF2-40B4-BE49-F238E27FC236}">
                <a16:creationId xmlns:a16="http://schemas.microsoft.com/office/drawing/2014/main" id="{DAB20844-9AE3-49E9-877B-5FC1D6C65A2E}"/>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34" name="矩形 33">
            <a:extLst>
              <a:ext uri="{FF2B5EF4-FFF2-40B4-BE49-F238E27FC236}">
                <a16:creationId xmlns:a16="http://schemas.microsoft.com/office/drawing/2014/main" id="{5A24AFF3-9AB4-43B2-A233-D5A50CEC620A}"/>
              </a:ext>
            </a:extLst>
          </p:cNvPr>
          <p:cNvSpPr/>
          <p:nvPr/>
        </p:nvSpPr>
        <p:spPr>
          <a:xfrm>
            <a:off x="2437200" y="0"/>
            <a:ext cx="2437200" cy="381800"/>
          </a:xfrm>
          <a:prstGeom prst="rect">
            <a:avLst/>
          </a:prstGeom>
          <a:solidFill>
            <a:schemeClr val="tx1">
              <a:lumMod val="65000"/>
              <a:lumOff val="3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5" name="矩形 34">
            <a:extLst>
              <a:ext uri="{FF2B5EF4-FFF2-40B4-BE49-F238E27FC236}">
                <a16:creationId xmlns:a16="http://schemas.microsoft.com/office/drawing/2014/main" id="{32033EFC-D3FC-46E8-8CE9-69864F01BC74}"/>
              </a:ext>
            </a:extLst>
          </p:cNvPr>
          <p:cNvSpPr/>
          <p:nvPr/>
        </p:nvSpPr>
        <p:spPr>
          <a:xfrm>
            <a:off x="4874400" y="0"/>
            <a:ext cx="2437200" cy="381800"/>
          </a:xfrm>
          <a:prstGeom prst="rect">
            <a:avLst/>
          </a:prstGeom>
          <a:solidFill>
            <a:schemeClr val="bg1">
              <a:lumMod val="9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6" name="矩形 35">
            <a:extLst>
              <a:ext uri="{FF2B5EF4-FFF2-40B4-BE49-F238E27FC236}">
                <a16:creationId xmlns:a16="http://schemas.microsoft.com/office/drawing/2014/main" id="{5E1126B4-0F5D-4084-B822-3A85146BE915}"/>
              </a:ext>
            </a:extLst>
          </p:cNvPr>
          <p:cNvSpPr/>
          <p:nvPr/>
        </p:nvSpPr>
        <p:spPr>
          <a:xfrm>
            <a:off x="4916544" y="44624"/>
            <a:ext cx="2303999" cy="307777"/>
          </a:xfrm>
          <a:prstGeom prst="rect">
            <a:avLst/>
          </a:prstGeom>
          <a:ln w="9525">
            <a:solidFill>
              <a:schemeClr val="bg1"/>
            </a:solid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37" name="矩形 36">
            <a:extLst>
              <a:ext uri="{FF2B5EF4-FFF2-40B4-BE49-F238E27FC236}">
                <a16:creationId xmlns:a16="http://schemas.microsoft.com/office/drawing/2014/main" id="{3852A31E-F509-477B-BE93-AC06721247E5}"/>
              </a:ext>
            </a:extLst>
          </p:cNvPr>
          <p:cNvSpPr/>
          <p:nvPr/>
        </p:nvSpPr>
        <p:spPr>
          <a:xfrm>
            <a:off x="7311600" y="0"/>
            <a:ext cx="2437200" cy="381800"/>
          </a:xfrm>
          <a:prstGeom prst="rect">
            <a:avLst/>
          </a:prstGeom>
          <a:solidFill>
            <a:schemeClr val="bg1">
              <a:lumMod val="9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8" name="矩形 37">
            <a:extLst>
              <a:ext uri="{FF2B5EF4-FFF2-40B4-BE49-F238E27FC236}">
                <a16:creationId xmlns:a16="http://schemas.microsoft.com/office/drawing/2014/main" id="{D3DD9A4C-801E-4EE0-B47C-3C4895C32B70}"/>
              </a:ext>
            </a:extLst>
          </p:cNvPr>
          <p:cNvSpPr/>
          <p:nvPr/>
        </p:nvSpPr>
        <p:spPr>
          <a:xfrm>
            <a:off x="7408657" y="33290"/>
            <a:ext cx="2303999" cy="307777"/>
          </a:xfrm>
          <a:prstGeom prst="rect">
            <a:avLst/>
          </a:prstGeom>
          <a:ln w="9525">
            <a:solidFill>
              <a:schemeClr val="bg1"/>
            </a:solid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39" name="矩形 38">
            <a:extLst>
              <a:ext uri="{FF2B5EF4-FFF2-40B4-BE49-F238E27FC236}">
                <a16:creationId xmlns:a16="http://schemas.microsoft.com/office/drawing/2014/main" id="{BF2DAC21-80FE-423C-9974-37912374D9B7}"/>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40" name="矩形 39">
            <a:extLst>
              <a:ext uri="{FF2B5EF4-FFF2-40B4-BE49-F238E27FC236}">
                <a16:creationId xmlns:a16="http://schemas.microsoft.com/office/drawing/2014/main" id="{CBCD81A1-A90B-4ACC-AC6B-3C70C082D121}"/>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sp>
        <p:nvSpPr>
          <p:cNvPr id="22" name="內容版面配置區 4">
            <a:extLst>
              <a:ext uri="{FF2B5EF4-FFF2-40B4-BE49-F238E27FC236}">
                <a16:creationId xmlns:a16="http://schemas.microsoft.com/office/drawing/2014/main" id="{0245D0AC-F376-4128-80B6-0CD61E0FD132}"/>
              </a:ext>
            </a:extLst>
          </p:cNvPr>
          <p:cNvSpPr txBox="1">
            <a:spLocks/>
          </p:cNvSpPr>
          <p:nvPr/>
        </p:nvSpPr>
        <p:spPr>
          <a:xfrm>
            <a:off x="609600" y="1556794"/>
            <a:ext cx="10972800" cy="493608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1pPr>
            <a:lvl2pPr marL="742950" indent="-28575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3pPr>
            <a:lvl4pPr marL="1600200" indent="-22860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4pPr>
            <a:lvl5pPr marL="2057400" indent="-22860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nSpc>
                <a:spcPct val="90000"/>
              </a:lnSpc>
              <a:spcBef>
                <a:spcPts val="1000"/>
              </a:spcBef>
            </a:pP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共</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234428</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筆資料，</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13</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個</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feature</a:t>
            </a:r>
          </a:p>
          <a:p>
            <a:pPr>
              <a:lnSpc>
                <a:spcPct val="90000"/>
              </a:lnSpc>
              <a:spcBef>
                <a:spcPts val="1000"/>
              </a:spcBef>
            </a:pP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滿期金受益人</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RK</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有</a:t>
            </a:r>
            <a:r>
              <a:rPr lang="en-US" altLang="zh-TW" sz="20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rPr>
              <a:t>69%</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的</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Missing Value</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，生故保險金受益人</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RK</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有</a:t>
            </a:r>
            <a:r>
              <a:rPr lang="en-US" altLang="zh-TW" sz="20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rPr>
              <a:t>75%</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的</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Missing Value</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。此兩者應不適合做填補，但可用來產生更多</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feature</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，如：是否具滿期金受益人、是否具滿期金受益人、任一受益人是否為被保人</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等。</a:t>
            </a:r>
            <a:endParaRPr lang="en-US" altLang="zh-TW" sz="2000" dirty="0">
              <a:latin typeface="Times New Roman" panose="02020603050405020304" pitchFamily="18" charset="0"/>
              <a:ea typeface="標楷體" panose="03000509000000000000" pitchFamily="65" charset="-120"/>
              <a:cs typeface="Times New Roman" panose="02020603050405020304" pitchFamily="18" charset="0"/>
            </a:endParaRPr>
          </a:p>
          <a:p>
            <a:pPr>
              <a:lnSpc>
                <a:spcPct val="90000"/>
              </a:lnSpc>
              <a:spcBef>
                <a:spcPts val="1000"/>
              </a:spcBef>
            </a:pP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理賠案件型態人數極度失衡，可以注意各類的再購率是否有明顯差異。尤其是當被保人死亡或重病後，是否影響再購行為</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此處須注意再購定義，如以被保人</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被保人合併，那死亡件</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100%</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不會有再購行為，可能要結合客戶關係檔，如被保人的一等親作為合併條件</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a:t>
            </a:r>
          </a:p>
          <a:p>
            <a:pPr>
              <a:lnSpc>
                <a:spcPct val="90000"/>
              </a:lnSpc>
              <a:spcBef>
                <a:spcPts val="1000"/>
              </a:spcBef>
            </a:pP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有</a:t>
            </a:r>
            <a:r>
              <a:rPr lang="en-US" altLang="zh-TW" sz="20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rPr>
              <a:t>97.96%</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的案件被保人等於事故人，其餘可能是家庭保單，因此取一位被保人當代表，而代表人並非事故人，因此產生被保人不等於事故人情況，因此理賠再購合併時應注意此種情況，避免漏掉再購。</a:t>
            </a:r>
            <a:endParaRPr lang="en-US" altLang="zh-TW" sz="2000" dirty="0">
              <a:latin typeface="Times New Roman" panose="02020603050405020304" pitchFamily="18" charset="0"/>
              <a:ea typeface="標楷體" panose="03000509000000000000" pitchFamily="65" charset="-120"/>
              <a:cs typeface="Times New Roman" panose="02020603050405020304" pitchFamily="18" charset="0"/>
            </a:endParaRPr>
          </a:p>
          <a:p>
            <a:pPr>
              <a:lnSpc>
                <a:spcPct val="90000"/>
              </a:lnSpc>
              <a:spcBef>
                <a:spcPts val="1000"/>
              </a:spcBef>
            </a:pP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事故人、要保人、被保人之間關係應仔細考慮，可搭配客戶關係檔做更多</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Feature</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 </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Engineering</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sz="2000" dirty="0">
              <a:latin typeface="Times New Roman" panose="02020603050405020304" pitchFamily="18" charset="0"/>
              <a:ea typeface="標楷體" panose="03000509000000000000" pitchFamily="65" charset="-120"/>
              <a:cs typeface="Times New Roman" panose="02020603050405020304" pitchFamily="18" charset="0"/>
            </a:endParaRPr>
          </a:p>
          <a:p>
            <a:pPr>
              <a:lnSpc>
                <a:spcPct val="90000"/>
              </a:lnSpc>
              <a:spcBef>
                <a:spcPts val="1000"/>
              </a:spcBef>
            </a:pPr>
            <a:endParaRPr lang="en-US" altLang="zh-TW" sz="2000" dirty="0">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8" name="音訊 7">
            <a:hlinkClick r:id="" action="ppaction://media"/>
            <a:extLst>
              <a:ext uri="{FF2B5EF4-FFF2-40B4-BE49-F238E27FC236}">
                <a16:creationId xmlns:a16="http://schemas.microsoft.com/office/drawing/2014/main" id="{DBD0D722-60B3-40BA-823B-9287E3BDFF6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567836174"/>
      </p:ext>
    </p:extLst>
  </p:cSld>
  <p:clrMapOvr>
    <a:masterClrMapping/>
  </p:clrMapOvr>
  <mc:AlternateContent xmlns:mc="http://schemas.openxmlformats.org/markup-compatibility/2006" xmlns:p14="http://schemas.microsoft.com/office/powerpoint/2010/main">
    <mc:Choice Requires="p14">
      <p:transition spd="slow" p14:dur="2000" advTm="47890"/>
    </mc:Choice>
    <mc:Fallback xmlns="">
      <p:transition spd="slow" advTm="478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593F37B1-A25D-4F30-81C8-91CFC1AE6E35}"/>
              </a:ext>
            </a:extLst>
          </p:cNvPr>
          <p:cNvSpPr>
            <a:spLocks noGrp="1"/>
          </p:cNvSpPr>
          <p:nvPr>
            <p:ph type="sldNum" sz="quarter" idx="12"/>
          </p:nvPr>
        </p:nvSpPr>
        <p:spPr/>
        <p:txBody>
          <a:bodyPr/>
          <a:lstStyle/>
          <a:p>
            <a:fld id="{BF8CE765-4F4E-465C-81D9-F9DA65D64035}" type="slidenum">
              <a:rPr lang="zh-TW" altLang="en-US" smtClean="0"/>
              <a:t>7</a:t>
            </a:fld>
            <a:endParaRPr lang="zh-TW" altLang="en-US"/>
          </a:p>
        </p:txBody>
      </p:sp>
      <p:sp>
        <p:nvSpPr>
          <p:cNvPr id="5" name="矩形 4">
            <a:extLst>
              <a:ext uri="{FF2B5EF4-FFF2-40B4-BE49-F238E27FC236}">
                <a16:creationId xmlns:a16="http://schemas.microsoft.com/office/drawing/2014/main" id="{DC7236F9-5581-4B92-92B5-25BE15855082}"/>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矩形 5">
            <a:extLst>
              <a:ext uri="{FF2B5EF4-FFF2-40B4-BE49-F238E27FC236}">
                <a16:creationId xmlns:a16="http://schemas.microsoft.com/office/drawing/2014/main" id="{8030FAB9-68D7-448F-82B8-7025CAE2F4E8}"/>
              </a:ext>
            </a:extLst>
          </p:cNvPr>
          <p:cNvSpPr/>
          <p:nvPr/>
        </p:nvSpPr>
        <p:spPr>
          <a:xfrm>
            <a:off x="975456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 name="矩形 6">
            <a:extLst>
              <a:ext uri="{FF2B5EF4-FFF2-40B4-BE49-F238E27FC236}">
                <a16:creationId xmlns:a16="http://schemas.microsoft.com/office/drawing/2014/main" id="{B04CEF0C-661F-457A-8BE5-34E7D4915EBC}"/>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8" name="矩形 7">
            <a:extLst>
              <a:ext uri="{FF2B5EF4-FFF2-40B4-BE49-F238E27FC236}">
                <a16:creationId xmlns:a16="http://schemas.microsoft.com/office/drawing/2014/main" id="{CE05FF15-832A-4407-A623-F0A4E101E8FA}"/>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9" name="矩形 8">
            <a:extLst>
              <a:ext uri="{FF2B5EF4-FFF2-40B4-BE49-F238E27FC236}">
                <a16:creationId xmlns:a16="http://schemas.microsoft.com/office/drawing/2014/main" id="{B78C2E71-6163-454B-B615-A31A9FB20489}"/>
              </a:ext>
            </a:extLst>
          </p:cNvPr>
          <p:cNvSpPr/>
          <p:nvPr/>
        </p:nvSpPr>
        <p:spPr>
          <a:xfrm>
            <a:off x="2437200" y="0"/>
            <a:ext cx="2437200" cy="381800"/>
          </a:xfrm>
          <a:prstGeom prst="rect">
            <a:avLst/>
          </a:prstGeom>
          <a:solidFill>
            <a:schemeClr val="tx1">
              <a:lumMod val="65000"/>
              <a:lumOff val="3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0" name="矩形 9">
            <a:extLst>
              <a:ext uri="{FF2B5EF4-FFF2-40B4-BE49-F238E27FC236}">
                <a16:creationId xmlns:a16="http://schemas.microsoft.com/office/drawing/2014/main" id="{E34FE2C8-ADA2-41E6-A351-227C00214159}"/>
              </a:ext>
            </a:extLst>
          </p:cNvPr>
          <p:cNvSpPr/>
          <p:nvPr/>
        </p:nvSpPr>
        <p:spPr>
          <a:xfrm>
            <a:off x="4874400" y="0"/>
            <a:ext cx="2437200" cy="381800"/>
          </a:xfrm>
          <a:prstGeom prst="rect">
            <a:avLst/>
          </a:prstGeom>
          <a:solidFill>
            <a:schemeClr val="bg1">
              <a:lumMod val="9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1" name="矩形 10">
            <a:extLst>
              <a:ext uri="{FF2B5EF4-FFF2-40B4-BE49-F238E27FC236}">
                <a16:creationId xmlns:a16="http://schemas.microsoft.com/office/drawing/2014/main" id="{47F27C00-EA80-4E9F-B425-FB2C3EE0C06B}"/>
              </a:ext>
            </a:extLst>
          </p:cNvPr>
          <p:cNvSpPr/>
          <p:nvPr/>
        </p:nvSpPr>
        <p:spPr>
          <a:xfrm>
            <a:off x="4916544" y="44624"/>
            <a:ext cx="2303999" cy="307777"/>
          </a:xfrm>
          <a:prstGeom prst="rect">
            <a:avLst/>
          </a:prstGeom>
          <a:ln w="9525">
            <a:solidFill>
              <a:schemeClr val="bg1"/>
            </a:solid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12" name="矩形 11">
            <a:extLst>
              <a:ext uri="{FF2B5EF4-FFF2-40B4-BE49-F238E27FC236}">
                <a16:creationId xmlns:a16="http://schemas.microsoft.com/office/drawing/2014/main" id="{B89D798E-6BC7-4B23-B876-1514B69BAECC}"/>
              </a:ext>
            </a:extLst>
          </p:cNvPr>
          <p:cNvSpPr/>
          <p:nvPr/>
        </p:nvSpPr>
        <p:spPr>
          <a:xfrm>
            <a:off x="7311600" y="0"/>
            <a:ext cx="2437200" cy="381800"/>
          </a:xfrm>
          <a:prstGeom prst="rect">
            <a:avLst/>
          </a:prstGeom>
          <a:solidFill>
            <a:schemeClr val="bg1">
              <a:lumMod val="9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矩形 12">
            <a:extLst>
              <a:ext uri="{FF2B5EF4-FFF2-40B4-BE49-F238E27FC236}">
                <a16:creationId xmlns:a16="http://schemas.microsoft.com/office/drawing/2014/main" id="{4E4E715C-C415-4944-BD7A-B7BB5B5351B7}"/>
              </a:ext>
            </a:extLst>
          </p:cNvPr>
          <p:cNvSpPr/>
          <p:nvPr/>
        </p:nvSpPr>
        <p:spPr>
          <a:xfrm>
            <a:off x="7408657" y="33290"/>
            <a:ext cx="2303999" cy="307777"/>
          </a:xfrm>
          <a:prstGeom prst="rect">
            <a:avLst/>
          </a:prstGeom>
          <a:ln w="9525">
            <a:solidFill>
              <a:schemeClr val="bg1"/>
            </a:solid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FDE8A0CE-736F-436D-9296-6BB4844AF095}"/>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15" name="矩形 14">
            <a:extLst>
              <a:ext uri="{FF2B5EF4-FFF2-40B4-BE49-F238E27FC236}">
                <a16:creationId xmlns:a16="http://schemas.microsoft.com/office/drawing/2014/main" id="{5F7E121A-4C0F-4FAE-BEF9-31D89979A42F}"/>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sp>
        <p:nvSpPr>
          <p:cNvPr id="18" name="矩形 17">
            <a:extLst>
              <a:ext uri="{FF2B5EF4-FFF2-40B4-BE49-F238E27FC236}">
                <a16:creationId xmlns:a16="http://schemas.microsoft.com/office/drawing/2014/main" id="{F0CB051A-617E-4F24-830C-8C144A84F80A}"/>
              </a:ext>
            </a:extLst>
          </p:cNvPr>
          <p:cNvSpPr/>
          <p:nvPr/>
        </p:nvSpPr>
        <p:spPr>
          <a:xfrm>
            <a:off x="399716" y="594739"/>
            <a:ext cx="1470274"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B. </a:t>
            </a:r>
            <a:r>
              <a:rPr lang="zh-TW" altLang="en-US" sz="16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rPr>
              <a:t>再購檔</a:t>
            </a:r>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EDA</a:t>
            </a:r>
            <a:endParaRPr lang="en-US" altLang="zh-CN" sz="1600" b="1" kern="100" dirty="0">
              <a:solidFill>
                <a:schemeClr val="accent1"/>
              </a:solidFill>
              <a:latin typeface="Times New Roman" panose="02020603050405020304" pitchFamily="18" charset="0"/>
              <a:cs typeface="Times New Roman" panose="02020603050405020304" pitchFamily="18" charset="0"/>
            </a:endParaRPr>
          </a:p>
        </p:txBody>
      </p:sp>
      <p:sp>
        <p:nvSpPr>
          <p:cNvPr id="16" name="內容版面配置區 4">
            <a:extLst>
              <a:ext uri="{FF2B5EF4-FFF2-40B4-BE49-F238E27FC236}">
                <a16:creationId xmlns:a16="http://schemas.microsoft.com/office/drawing/2014/main" id="{30FDAFFD-0152-4DBB-9763-E72E5B299397}"/>
              </a:ext>
            </a:extLst>
          </p:cNvPr>
          <p:cNvSpPr txBox="1">
            <a:spLocks/>
          </p:cNvSpPr>
          <p:nvPr/>
        </p:nvSpPr>
        <p:spPr>
          <a:xfrm>
            <a:off x="609600" y="1556794"/>
            <a:ext cx="10972800" cy="493608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1pPr>
            <a:lvl2pPr marL="742950" indent="-28575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3pPr>
            <a:lvl4pPr marL="1600200" indent="-22860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4pPr>
            <a:lvl5pPr marL="2057400" indent="-22860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nSpc>
                <a:spcPct val="90000"/>
              </a:lnSpc>
              <a:spcBef>
                <a:spcPts val="1000"/>
              </a:spcBef>
            </a:pP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共</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134472</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筆資料，</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11</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個</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feature</a:t>
            </a:r>
          </a:p>
          <a:p>
            <a:pPr>
              <a:lnSpc>
                <a:spcPct val="90000"/>
              </a:lnSpc>
              <a:spcBef>
                <a:spcPts val="1000"/>
              </a:spcBef>
            </a:pP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再購檔的資料是</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Dependent Variable</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，可視所需來產生對應的</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Y</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，例如是否再購、再購什麼</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等。</a:t>
            </a:r>
            <a:endParaRPr lang="en-US" altLang="zh-TW" sz="2000" dirty="0">
              <a:latin typeface="Times New Roman" panose="02020603050405020304" pitchFamily="18" charset="0"/>
              <a:ea typeface="標楷體" panose="03000509000000000000" pitchFamily="65" charset="-120"/>
              <a:cs typeface="Times New Roman" panose="02020603050405020304" pitchFamily="18" charset="0"/>
            </a:endParaRPr>
          </a:p>
          <a:p>
            <a:pPr>
              <a:lnSpc>
                <a:spcPct val="90000"/>
              </a:lnSpc>
              <a:spcBef>
                <a:spcPts val="1000"/>
              </a:spcBef>
            </a:pP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產品細項欄位有多項只有一筆資料，是否該刪除此類資料</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a:t>
            </a:r>
          </a:p>
          <a:p>
            <a:pPr>
              <a:lnSpc>
                <a:spcPct val="90000"/>
              </a:lnSpc>
              <a:spcBef>
                <a:spcPts val="1000"/>
              </a:spcBef>
            </a:pP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大多數保單生效日在</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3~6</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月，是否有什麼經濟意義</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a:t>
            </a:r>
          </a:p>
          <a:p>
            <a:pPr>
              <a:lnSpc>
                <a:spcPct val="90000"/>
              </a:lnSpc>
              <a:spcBef>
                <a:spcPts val="1000"/>
              </a:spcBef>
            </a:pPr>
            <a:endParaRPr lang="en-US" altLang="zh-TW" sz="2000" dirty="0">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2" name="音訊 1">
            <a:hlinkClick r:id="" action="ppaction://media"/>
            <a:extLst>
              <a:ext uri="{FF2B5EF4-FFF2-40B4-BE49-F238E27FC236}">
                <a16:creationId xmlns:a16="http://schemas.microsoft.com/office/drawing/2014/main" id="{DD2F6FE4-99CA-4757-87F4-F4EDCF23F21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78173032"/>
      </p:ext>
    </p:extLst>
  </p:cSld>
  <p:clrMapOvr>
    <a:masterClrMapping/>
  </p:clrMapOvr>
  <mc:AlternateContent xmlns:mc="http://schemas.openxmlformats.org/markup-compatibility/2006" xmlns:p14="http://schemas.microsoft.com/office/powerpoint/2010/main">
    <mc:Choice Requires="p14">
      <p:transition spd="slow" p14:dur="2000" advTm="736"/>
    </mc:Choice>
    <mc:Fallback xmlns="">
      <p:transition spd="slow" advTm="7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593F37B1-A25D-4F30-81C8-91CFC1AE6E35}"/>
              </a:ext>
            </a:extLst>
          </p:cNvPr>
          <p:cNvSpPr>
            <a:spLocks noGrp="1"/>
          </p:cNvSpPr>
          <p:nvPr>
            <p:ph type="sldNum" sz="quarter" idx="12"/>
          </p:nvPr>
        </p:nvSpPr>
        <p:spPr/>
        <p:txBody>
          <a:bodyPr/>
          <a:lstStyle/>
          <a:p>
            <a:fld id="{BF8CE765-4F4E-465C-81D9-F9DA65D64035}" type="slidenum">
              <a:rPr lang="zh-TW" altLang="en-US" smtClean="0"/>
              <a:t>8</a:t>
            </a:fld>
            <a:endParaRPr lang="zh-TW" altLang="en-US"/>
          </a:p>
        </p:txBody>
      </p:sp>
      <p:sp>
        <p:nvSpPr>
          <p:cNvPr id="5" name="矩形 4">
            <a:extLst>
              <a:ext uri="{FF2B5EF4-FFF2-40B4-BE49-F238E27FC236}">
                <a16:creationId xmlns:a16="http://schemas.microsoft.com/office/drawing/2014/main" id="{DC7236F9-5581-4B92-92B5-25BE15855082}"/>
              </a:ext>
            </a:extLst>
          </p:cNvPr>
          <p:cNvSpPr/>
          <p:nvPr/>
        </p:nvSpPr>
        <p:spPr>
          <a:xfrm>
            <a:off x="-2880" y="0"/>
            <a:ext cx="12191760" cy="38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矩形 5">
            <a:extLst>
              <a:ext uri="{FF2B5EF4-FFF2-40B4-BE49-F238E27FC236}">
                <a16:creationId xmlns:a16="http://schemas.microsoft.com/office/drawing/2014/main" id="{8030FAB9-68D7-448F-82B8-7025CAE2F4E8}"/>
              </a:ext>
            </a:extLst>
          </p:cNvPr>
          <p:cNvSpPr/>
          <p:nvPr/>
        </p:nvSpPr>
        <p:spPr>
          <a:xfrm>
            <a:off x="9754560" y="0"/>
            <a:ext cx="2437200" cy="381800"/>
          </a:xfrm>
          <a:prstGeom prst="rect">
            <a:avLst/>
          </a:prstGeom>
          <a:solidFill>
            <a:schemeClr val="bg1">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 name="矩形 6">
            <a:extLst>
              <a:ext uri="{FF2B5EF4-FFF2-40B4-BE49-F238E27FC236}">
                <a16:creationId xmlns:a16="http://schemas.microsoft.com/office/drawing/2014/main" id="{B04CEF0C-661F-457A-8BE5-34E7D4915EBC}"/>
              </a:ext>
            </a:extLst>
          </p:cNvPr>
          <p:cNvSpPr/>
          <p:nvPr/>
        </p:nvSpPr>
        <p:spPr>
          <a:xfrm>
            <a:off x="0" y="0"/>
            <a:ext cx="2437200" cy="381800"/>
          </a:xfrm>
          <a:prstGeom prst="rect">
            <a:avLst/>
          </a:prstGeom>
          <a:solidFill>
            <a:schemeClr val="bg1"/>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8" name="矩形 7">
            <a:extLst>
              <a:ext uri="{FF2B5EF4-FFF2-40B4-BE49-F238E27FC236}">
                <a16:creationId xmlns:a16="http://schemas.microsoft.com/office/drawing/2014/main" id="{CE05FF15-832A-4407-A623-F0A4E101E8FA}"/>
              </a:ext>
            </a:extLst>
          </p:cNvPr>
          <p:cNvSpPr/>
          <p:nvPr/>
        </p:nvSpPr>
        <p:spPr>
          <a:xfrm>
            <a:off x="91057"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Research Question</a:t>
            </a:r>
          </a:p>
        </p:txBody>
      </p:sp>
      <p:sp>
        <p:nvSpPr>
          <p:cNvPr id="9" name="矩形 8">
            <a:extLst>
              <a:ext uri="{FF2B5EF4-FFF2-40B4-BE49-F238E27FC236}">
                <a16:creationId xmlns:a16="http://schemas.microsoft.com/office/drawing/2014/main" id="{B78C2E71-6163-454B-B615-A31A9FB20489}"/>
              </a:ext>
            </a:extLst>
          </p:cNvPr>
          <p:cNvSpPr/>
          <p:nvPr/>
        </p:nvSpPr>
        <p:spPr>
          <a:xfrm>
            <a:off x="2437200" y="0"/>
            <a:ext cx="2437200" cy="381800"/>
          </a:xfrm>
          <a:prstGeom prst="rect">
            <a:avLst/>
          </a:prstGeom>
          <a:solidFill>
            <a:schemeClr val="tx1">
              <a:lumMod val="65000"/>
              <a:lumOff val="3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0" name="矩形 9">
            <a:extLst>
              <a:ext uri="{FF2B5EF4-FFF2-40B4-BE49-F238E27FC236}">
                <a16:creationId xmlns:a16="http://schemas.microsoft.com/office/drawing/2014/main" id="{E34FE2C8-ADA2-41E6-A351-227C00214159}"/>
              </a:ext>
            </a:extLst>
          </p:cNvPr>
          <p:cNvSpPr/>
          <p:nvPr/>
        </p:nvSpPr>
        <p:spPr>
          <a:xfrm>
            <a:off x="4874400" y="0"/>
            <a:ext cx="2437200" cy="381800"/>
          </a:xfrm>
          <a:prstGeom prst="rect">
            <a:avLst/>
          </a:prstGeom>
          <a:solidFill>
            <a:schemeClr val="bg1">
              <a:lumMod val="9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1" name="矩形 10">
            <a:extLst>
              <a:ext uri="{FF2B5EF4-FFF2-40B4-BE49-F238E27FC236}">
                <a16:creationId xmlns:a16="http://schemas.microsoft.com/office/drawing/2014/main" id="{47F27C00-EA80-4E9F-B425-FB2C3EE0C06B}"/>
              </a:ext>
            </a:extLst>
          </p:cNvPr>
          <p:cNvSpPr/>
          <p:nvPr/>
        </p:nvSpPr>
        <p:spPr>
          <a:xfrm>
            <a:off x="4916544" y="44624"/>
            <a:ext cx="2303999" cy="307777"/>
          </a:xfrm>
          <a:prstGeom prst="rect">
            <a:avLst/>
          </a:prstGeom>
          <a:ln w="9525">
            <a:solidFill>
              <a:schemeClr val="bg1"/>
            </a:solid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12" name="矩形 11">
            <a:extLst>
              <a:ext uri="{FF2B5EF4-FFF2-40B4-BE49-F238E27FC236}">
                <a16:creationId xmlns:a16="http://schemas.microsoft.com/office/drawing/2014/main" id="{B89D798E-6BC7-4B23-B876-1514B69BAECC}"/>
              </a:ext>
            </a:extLst>
          </p:cNvPr>
          <p:cNvSpPr/>
          <p:nvPr/>
        </p:nvSpPr>
        <p:spPr>
          <a:xfrm>
            <a:off x="7311600" y="0"/>
            <a:ext cx="2437200" cy="381800"/>
          </a:xfrm>
          <a:prstGeom prst="rect">
            <a:avLst/>
          </a:prstGeom>
          <a:solidFill>
            <a:schemeClr val="bg1">
              <a:lumMod val="95000"/>
              <a:alpha val="30000"/>
            </a:schemeClr>
          </a:solidFill>
          <a:ln w="9525">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矩形 12">
            <a:extLst>
              <a:ext uri="{FF2B5EF4-FFF2-40B4-BE49-F238E27FC236}">
                <a16:creationId xmlns:a16="http://schemas.microsoft.com/office/drawing/2014/main" id="{4E4E715C-C415-4944-BD7A-B7BB5B5351B7}"/>
              </a:ext>
            </a:extLst>
          </p:cNvPr>
          <p:cNvSpPr/>
          <p:nvPr/>
        </p:nvSpPr>
        <p:spPr>
          <a:xfrm>
            <a:off x="7408657" y="33290"/>
            <a:ext cx="2303999" cy="307777"/>
          </a:xfrm>
          <a:prstGeom prst="rect">
            <a:avLst/>
          </a:prstGeom>
          <a:ln w="9525">
            <a:solidFill>
              <a:schemeClr val="bg1"/>
            </a:solid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Model Training</a:t>
            </a:r>
            <a:endParaRPr lang="zh-CN" altLang="zh-CN" sz="1400" b="1" kern="100" dirty="0">
              <a:solidFill>
                <a:schemeClr val="accent1"/>
              </a:solidFill>
              <a:latin typeface="Times New Roman" panose="02020603050405020304" pitchFamily="18" charset="0"/>
              <a:cs typeface="Times New Roman" panose="02020603050405020304" pitchFamily="18" charset="0"/>
            </a:endParaRPr>
          </a:p>
        </p:txBody>
      </p:sp>
      <p:sp>
        <p:nvSpPr>
          <p:cNvPr id="14" name="矩形 13">
            <a:extLst>
              <a:ext uri="{FF2B5EF4-FFF2-40B4-BE49-F238E27FC236}">
                <a16:creationId xmlns:a16="http://schemas.microsoft.com/office/drawing/2014/main" id="{FDE8A0CE-736F-436D-9296-6BB4844AF095}"/>
              </a:ext>
            </a:extLst>
          </p:cNvPr>
          <p:cNvSpPr/>
          <p:nvPr/>
        </p:nvSpPr>
        <p:spPr>
          <a:xfrm>
            <a:off x="9821160" y="44624"/>
            <a:ext cx="2303999" cy="307777"/>
          </a:xfrm>
          <a:prstGeom prst="rect">
            <a:avLst/>
          </a:prstGeom>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Future System</a:t>
            </a:r>
          </a:p>
        </p:txBody>
      </p:sp>
      <p:sp>
        <p:nvSpPr>
          <p:cNvPr id="15" name="矩形 14">
            <a:extLst>
              <a:ext uri="{FF2B5EF4-FFF2-40B4-BE49-F238E27FC236}">
                <a16:creationId xmlns:a16="http://schemas.microsoft.com/office/drawing/2014/main" id="{5F7E121A-4C0F-4FAE-BEF9-31D89979A42F}"/>
              </a:ext>
            </a:extLst>
          </p:cNvPr>
          <p:cNvSpPr/>
          <p:nvPr/>
        </p:nvSpPr>
        <p:spPr>
          <a:xfrm>
            <a:off x="2503800" y="44624"/>
            <a:ext cx="2303999" cy="307777"/>
          </a:xfrm>
          <a:prstGeom prst="rect">
            <a:avLst/>
          </a:prstGeom>
          <a:ln w="9525">
            <a:noFill/>
          </a:ln>
        </p:spPr>
        <p:txBody>
          <a:bodyPr wrap="square">
            <a:spAutoFit/>
          </a:bodyPr>
          <a:lstStyle/>
          <a:p>
            <a:pPr algn="ctr"/>
            <a:r>
              <a:rPr lang="en-US" altLang="zh-CN" sz="1400" b="1" kern="100" dirty="0">
                <a:solidFill>
                  <a:schemeClr val="accent1"/>
                </a:solidFill>
                <a:latin typeface="Times New Roman" panose="02020603050405020304" pitchFamily="18" charset="0"/>
                <a:cs typeface="Times New Roman" panose="02020603050405020304" pitchFamily="18" charset="0"/>
              </a:rPr>
              <a:t>EDA</a:t>
            </a:r>
          </a:p>
        </p:txBody>
      </p:sp>
      <p:sp>
        <p:nvSpPr>
          <p:cNvPr id="18" name="矩形 17">
            <a:extLst>
              <a:ext uri="{FF2B5EF4-FFF2-40B4-BE49-F238E27FC236}">
                <a16:creationId xmlns:a16="http://schemas.microsoft.com/office/drawing/2014/main" id="{F0CB051A-617E-4F24-830C-8C144A84F80A}"/>
              </a:ext>
            </a:extLst>
          </p:cNvPr>
          <p:cNvSpPr/>
          <p:nvPr/>
        </p:nvSpPr>
        <p:spPr>
          <a:xfrm>
            <a:off x="399716" y="594739"/>
            <a:ext cx="1891865" cy="338554"/>
          </a:xfrm>
          <a:prstGeom prst="rect">
            <a:avLst/>
          </a:prstGeom>
        </p:spPr>
        <p:txBody>
          <a:bodyPr wrap="none">
            <a:spAutoFit/>
          </a:bodyPr>
          <a:lstStyle/>
          <a:p>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C. </a:t>
            </a:r>
            <a:r>
              <a:rPr lang="zh-TW" altLang="en-US" sz="16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rPr>
              <a:t>客戶屬性檔</a:t>
            </a:r>
            <a:r>
              <a:rPr lang="en-US" altLang="zh-TW" sz="1600" b="1" kern="100" dirty="0">
                <a:solidFill>
                  <a:schemeClr val="accent1"/>
                </a:solidFill>
                <a:latin typeface="Times New Roman" panose="02020603050405020304" pitchFamily="18" charset="0"/>
                <a:ea typeface="標楷體" panose="03000509000000000000" pitchFamily="65" charset="-120"/>
                <a:cs typeface="Times New Roman" panose="02020603050405020304" pitchFamily="18" charset="0"/>
              </a:rPr>
              <a:t>EDA</a:t>
            </a:r>
            <a:endParaRPr lang="en-US" altLang="zh-CN" sz="1600" b="1" kern="100" dirty="0">
              <a:solidFill>
                <a:schemeClr val="accent1"/>
              </a:solidFill>
              <a:latin typeface="Times New Roman" panose="02020603050405020304" pitchFamily="18" charset="0"/>
              <a:cs typeface="Times New Roman" panose="02020603050405020304" pitchFamily="18" charset="0"/>
            </a:endParaRPr>
          </a:p>
        </p:txBody>
      </p:sp>
      <p:sp>
        <p:nvSpPr>
          <p:cNvPr id="16" name="內容版面配置區 4">
            <a:extLst>
              <a:ext uri="{FF2B5EF4-FFF2-40B4-BE49-F238E27FC236}">
                <a16:creationId xmlns:a16="http://schemas.microsoft.com/office/drawing/2014/main" id="{07F9814F-10FD-46D4-BBFD-0F17E215EA69}"/>
              </a:ext>
            </a:extLst>
          </p:cNvPr>
          <p:cNvSpPr txBox="1">
            <a:spLocks/>
          </p:cNvSpPr>
          <p:nvPr/>
        </p:nvSpPr>
        <p:spPr>
          <a:xfrm>
            <a:off x="609600" y="1556794"/>
            <a:ext cx="10972800" cy="493608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1pPr>
            <a:lvl2pPr marL="742950" indent="-28575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3pPr>
            <a:lvl4pPr marL="1600200" indent="-22860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4pPr>
            <a:lvl5pPr marL="2057400" indent="-228600" algn="l" defTabSz="914400" rtl="0" eaLnBrk="1" latinLnBrk="0" hangingPunct="1">
              <a:spcBef>
                <a:spcPct val="200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nSpc>
                <a:spcPct val="90000"/>
              </a:lnSpc>
              <a:spcBef>
                <a:spcPts val="1000"/>
              </a:spcBef>
            </a:pP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共</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130487</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筆資料，</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28</a:t>
            </a: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個</a:t>
            </a:r>
            <a:r>
              <a:rPr lang="en-US" altLang="zh-TW" sz="2000" dirty="0">
                <a:latin typeface="Times New Roman" panose="02020603050405020304" pitchFamily="18" charset="0"/>
                <a:ea typeface="標楷體" panose="03000509000000000000" pitchFamily="65" charset="-120"/>
                <a:cs typeface="Times New Roman" panose="02020603050405020304" pitchFamily="18" charset="0"/>
              </a:rPr>
              <a:t>feature</a:t>
            </a:r>
          </a:p>
          <a:p>
            <a:pPr>
              <a:lnSpc>
                <a:spcPct val="90000"/>
              </a:lnSpc>
              <a:spcBef>
                <a:spcPts val="1000"/>
              </a:spcBef>
            </a:pP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變數有呈現客戶屬性之變數如：現有或曾有哪種類型保單，以及人口統計變數如婚姻狀況、年收入等，亦有綜合各項屬性所組成之變數如忠誠度、客戶分群等。有助於產生更多其他特徵。</a:t>
            </a:r>
          </a:p>
          <a:p>
            <a:pPr>
              <a:lnSpc>
                <a:spcPct val="90000"/>
              </a:lnSpc>
              <a:spcBef>
                <a:spcPts val="1000"/>
              </a:spcBef>
            </a:pPr>
            <a:r>
              <a:rPr lang="zh-TW" altLang="en-US" sz="2000" dirty="0">
                <a:latin typeface="Times New Roman" panose="02020603050405020304" pitchFamily="18" charset="0"/>
                <a:ea typeface="標楷體" panose="03000509000000000000" pitchFamily="65" charset="-120"/>
                <a:cs typeface="Times New Roman" panose="02020603050405020304" pitchFamily="18" charset="0"/>
              </a:rPr>
              <a:t> 婚姻狀況及年收入有嚴重缺漏植</a:t>
            </a:r>
          </a:p>
          <a:p>
            <a:pPr>
              <a:lnSpc>
                <a:spcPct val="90000"/>
              </a:lnSpc>
              <a:spcBef>
                <a:spcPts val="1000"/>
              </a:spcBef>
            </a:pPr>
            <a:endParaRPr lang="en-US" altLang="zh-TW" sz="2000" dirty="0">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2" name="音訊 1">
            <a:hlinkClick r:id="" action="ppaction://media"/>
            <a:extLst>
              <a:ext uri="{FF2B5EF4-FFF2-40B4-BE49-F238E27FC236}">
                <a16:creationId xmlns:a16="http://schemas.microsoft.com/office/drawing/2014/main" id="{F9C23B60-E71E-4EE0-97CD-B6CE591C9E6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470228410"/>
      </p:ext>
    </p:extLst>
  </p:cSld>
  <p:clrMapOvr>
    <a:masterClrMapping/>
  </p:clrMapOvr>
  <mc:AlternateContent xmlns:mc="http://schemas.openxmlformats.org/markup-compatibility/2006" xmlns:p14="http://schemas.microsoft.com/office/powerpoint/2010/main">
    <mc:Choice Requires="p14">
      <p:transition spd="slow" p14:dur="2000" advTm="495"/>
    </mc:Choice>
    <mc:Fallback xmlns="">
      <p:transition spd="slow" advTm="4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a:extLst>
              <a:ext uri="{FF2B5EF4-FFF2-40B4-BE49-F238E27FC236}">
                <a16:creationId xmlns:a16="http://schemas.microsoft.com/office/drawing/2014/main" id="{593F37B1-A25D-4F30-81C8-91CFC1AE6E35}"/>
              </a:ext>
            </a:extLst>
          </p:cNvPr>
          <p:cNvSpPr>
            <a:spLocks noGrp="1"/>
          </p:cNvSpPr>
          <p:nvPr>
            <p:ph type="sldNum" sz="quarter" idx="12"/>
          </p:nvPr>
        </p:nvSpPr>
        <p:spPr/>
        <p:txBody>
          <a:bodyPr/>
          <a:lstStyle/>
          <a:p>
            <a:fld id="{BF8CE765-4F4E-465C-81D9-F9DA65D64035}" type="slidenum">
              <a:rPr lang="zh-TW" altLang="en-US" smtClean="0"/>
              <a:t>9</a:t>
            </a:fld>
            <a:endParaRPr lang="zh-TW" altLang="en-US"/>
          </a:p>
        </p:txBody>
      </p:sp>
      <p:sp>
        <p:nvSpPr>
          <p:cNvPr id="20" name="椭圆 14">
            <a:extLst>
              <a:ext uri="{FF2B5EF4-FFF2-40B4-BE49-F238E27FC236}">
                <a16:creationId xmlns:a16="http://schemas.microsoft.com/office/drawing/2014/main" id="{F5068976-8419-4EBC-8393-1C7A6241E6B5}"/>
              </a:ext>
            </a:extLst>
          </p:cNvPr>
          <p:cNvSpPr/>
          <p:nvPr/>
        </p:nvSpPr>
        <p:spPr>
          <a:xfrm>
            <a:off x="2256909" y="2118102"/>
            <a:ext cx="2394908" cy="2394908"/>
          </a:xfrm>
          <a:prstGeom prst="ellipse">
            <a:avLst/>
          </a:prstGeom>
          <a:solidFill>
            <a:schemeClr val="accent1"/>
          </a:solidFill>
          <a:ln>
            <a:noFill/>
          </a:ln>
          <a:effectLst>
            <a:outerShdw blurRad="101600" dist="1016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en-US" altLang="zh-CN" sz="8000" dirty="0">
                <a:latin typeface="+mj-lt"/>
              </a:rPr>
              <a:t>03</a:t>
            </a:r>
            <a:endParaRPr lang="zh-CN" altLang="en-US" sz="8000" dirty="0">
              <a:latin typeface="+mj-lt"/>
            </a:endParaRPr>
          </a:p>
        </p:txBody>
      </p:sp>
      <p:sp>
        <p:nvSpPr>
          <p:cNvPr id="21" name="矩形 20">
            <a:extLst>
              <a:ext uri="{FF2B5EF4-FFF2-40B4-BE49-F238E27FC236}">
                <a16:creationId xmlns:a16="http://schemas.microsoft.com/office/drawing/2014/main" id="{C6528B0D-EEFD-4786-97BD-B62578473F8F}"/>
              </a:ext>
            </a:extLst>
          </p:cNvPr>
          <p:cNvSpPr/>
          <p:nvPr/>
        </p:nvSpPr>
        <p:spPr>
          <a:xfrm>
            <a:off x="4958549" y="2430515"/>
            <a:ext cx="3262432" cy="830997"/>
          </a:xfrm>
          <a:prstGeom prst="rect">
            <a:avLst/>
          </a:prstGeom>
        </p:spPr>
        <p:txBody>
          <a:bodyPr wrap="none">
            <a:spAutoFit/>
          </a:bodyPr>
          <a:lstStyle/>
          <a:p>
            <a:pPr algn="ctr"/>
            <a:r>
              <a:rPr lang="zh-CN" altLang="en-US" sz="48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rPr>
              <a:t>資料預處理</a:t>
            </a:r>
            <a:endParaRPr lang="en-US" altLang="zh-CN" sz="4800" b="1" kern="100" dirty="0">
              <a:solidFill>
                <a:schemeClr val="accent1"/>
              </a:solidFill>
              <a:latin typeface="標楷體" panose="03000509000000000000" pitchFamily="65" charset="-120"/>
              <a:ea typeface="標楷體" panose="03000509000000000000" pitchFamily="65" charset="-120"/>
              <a:cs typeface="Times New Roman" panose="02020603050405020304" pitchFamily="18" charset="0"/>
            </a:endParaRPr>
          </a:p>
        </p:txBody>
      </p:sp>
      <p:sp>
        <p:nvSpPr>
          <p:cNvPr id="22" name="矩形 21">
            <a:extLst>
              <a:ext uri="{FF2B5EF4-FFF2-40B4-BE49-F238E27FC236}">
                <a16:creationId xmlns:a16="http://schemas.microsoft.com/office/drawing/2014/main" id="{1E441F43-D529-4674-994B-37E9E7449951}"/>
              </a:ext>
            </a:extLst>
          </p:cNvPr>
          <p:cNvSpPr/>
          <p:nvPr/>
        </p:nvSpPr>
        <p:spPr>
          <a:xfrm>
            <a:off x="4958548" y="3241549"/>
            <a:ext cx="4976543" cy="584775"/>
          </a:xfrm>
          <a:prstGeom prst="rect">
            <a:avLst/>
          </a:prstGeom>
        </p:spPr>
        <p:txBody>
          <a:bodyPr wrap="square">
            <a:spAutoFit/>
          </a:bodyPr>
          <a:lstStyle/>
          <a:p>
            <a:r>
              <a:rPr lang="en-US" altLang="zh-CN" sz="3200" b="1" kern="100" dirty="0">
                <a:solidFill>
                  <a:schemeClr val="accent1"/>
                </a:solidFill>
                <a:latin typeface="Times New Roman" panose="02020603050405020304" pitchFamily="18" charset="0"/>
                <a:cs typeface="Times New Roman" panose="02020603050405020304" pitchFamily="18" charset="0"/>
              </a:rPr>
              <a:t>Data  pre-processing</a:t>
            </a:r>
            <a:endParaRPr lang="zh-CN" altLang="en-US" sz="3200" b="1" kern="100" dirty="0">
              <a:solidFill>
                <a:schemeClr val="accent1"/>
              </a:solidFill>
              <a:latin typeface="Times New Roman" panose="02020603050405020304" pitchFamily="18" charset="0"/>
              <a:cs typeface="Times New Roman" panose="02020603050405020304" pitchFamily="18" charset="0"/>
            </a:endParaRPr>
          </a:p>
        </p:txBody>
      </p:sp>
      <p:sp>
        <p:nvSpPr>
          <p:cNvPr id="3" name="矩形 2">
            <a:extLst>
              <a:ext uri="{FF2B5EF4-FFF2-40B4-BE49-F238E27FC236}">
                <a16:creationId xmlns:a16="http://schemas.microsoft.com/office/drawing/2014/main" id="{3B523386-DC62-4A86-98A5-2BCB06DCEB09}"/>
              </a:ext>
            </a:extLst>
          </p:cNvPr>
          <p:cNvSpPr/>
          <p:nvPr/>
        </p:nvSpPr>
        <p:spPr>
          <a:xfrm>
            <a:off x="4958549" y="4097549"/>
            <a:ext cx="3993401" cy="2031325"/>
          </a:xfrm>
          <a:prstGeom prst="rect">
            <a:avLst/>
          </a:prstGeom>
        </p:spPr>
        <p:txBody>
          <a:bodyPr wrap="none">
            <a:spAutoFit/>
          </a:bodyPr>
          <a:lstStyle/>
          <a:p>
            <a:pPr marL="342900" indent="-342900">
              <a:buAutoNum type="alphaUcPeriod"/>
            </a:pPr>
            <a:r>
              <a:rPr lang="zh-TW" altLang="en-US" b="1" kern="100" dirty="0">
                <a:solidFill>
                  <a:schemeClr val="accent1"/>
                </a:solidFill>
                <a:ea typeface="標楷體" panose="03000509000000000000" pitchFamily="65" charset="-120"/>
                <a:cs typeface="Times New Roman" panose="02020603050405020304" pitchFamily="18" charset="0"/>
              </a:rPr>
              <a:t>理賠檔、再購檔、客戶屬性檔合併</a:t>
            </a:r>
            <a:endParaRPr lang="en-US" altLang="zh-TW" b="1" kern="100" dirty="0">
              <a:solidFill>
                <a:schemeClr val="accent1"/>
              </a:solidFill>
              <a:ea typeface="標楷體" panose="03000509000000000000" pitchFamily="65" charset="-120"/>
              <a:cs typeface="Times New Roman" panose="02020603050405020304" pitchFamily="18" charset="0"/>
            </a:endParaRPr>
          </a:p>
          <a:p>
            <a:pPr marL="342900" indent="-342900">
              <a:buAutoNum type="alphaUcPeriod"/>
            </a:pPr>
            <a:r>
              <a:rPr lang="zh-TW" altLang="en-US" b="1" kern="100" dirty="0">
                <a:solidFill>
                  <a:schemeClr val="accent1"/>
                </a:solidFill>
                <a:ea typeface="標楷體" panose="03000509000000000000" pitchFamily="65" charset="-120"/>
                <a:cs typeface="Times New Roman" panose="02020603050405020304" pitchFamily="18" charset="0"/>
              </a:rPr>
              <a:t>合併檔案分析</a:t>
            </a:r>
            <a:endParaRPr lang="en-US" altLang="zh-TW" b="1" kern="100" dirty="0">
              <a:solidFill>
                <a:schemeClr val="accent1"/>
              </a:solidFill>
              <a:ea typeface="標楷體" panose="03000509000000000000" pitchFamily="65" charset="-120"/>
              <a:cs typeface="Times New Roman" panose="02020603050405020304" pitchFamily="18" charset="0"/>
            </a:endParaRPr>
          </a:p>
          <a:p>
            <a:pPr marL="342900" indent="-342900">
              <a:buAutoNum type="alphaUcPeriod"/>
            </a:pPr>
            <a:r>
              <a:rPr lang="en-US" altLang="zh-TW" b="1" kern="100" dirty="0">
                <a:solidFill>
                  <a:schemeClr val="accent1"/>
                </a:solidFill>
                <a:ea typeface="標楷體" panose="03000509000000000000" pitchFamily="65" charset="-120"/>
                <a:cs typeface="Times New Roman" panose="02020603050405020304" pitchFamily="18" charset="0"/>
              </a:rPr>
              <a:t>Deal with Miss Value</a:t>
            </a:r>
          </a:p>
          <a:p>
            <a:pPr marL="342900" indent="-342900">
              <a:buAutoNum type="alphaUcPeriod"/>
            </a:pPr>
            <a:r>
              <a:rPr lang="en-US" altLang="zh-TW" b="1" kern="100" dirty="0">
                <a:solidFill>
                  <a:schemeClr val="accent1"/>
                </a:solidFill>
                <a:ea typeface="標楷體" panose="03000509000000000000" pitchFamily="65" charset="-120"/>
                <a:cs typeface="Times New Roman" panose="02020603050405020304" pitchFamily="18" charset="0"/>
              </a:rPr>
              <a:t>Feature Engineering</a:t>
            </a:r>
          </a:p>
          <a:p>
            <a:pPr marL="342900" indent="-342900">
              <a:buFontTx/>
              <a:buAutoNum type="alphaUcPeriod"/>
            </a:pPr>
            <a:r>
              <a:rPr lang="en-US" altLang="zh-TW" b="1" kern="100" dirty="0">
                <a:solidFill>
                  <a:schemeClr val="accent1"/>
                </a:solidFill>
                <a:ea typeface="標楷體" panose="03000509000000000000" pitchFamily="65" charset="-120"/>
                <a:cs typeface="Times New Roman" panose="02020603050405020304" pitchFamily="18" charset="0"/>
              </a:rPr>
              <a:t>Deal with Imbalanced Data</a:t>
            </a:r>
          </a:p>
          <a:p>
            <a:pPr marL="342900" indent="-342900">
              <a:buAutoNum type="alphaUcPeriod"/>
            </a:pPr>
            <a:r>
              <a:rPr lang="en-US" altLang="zh-TW" b="1" kern="100" dirty="0">
                <a:solidFill>
                  <a:schemeClr val="accent1"/>
                </a:solidFill>
                <a:ea typeface="標楷體" panose="03000509000000000000" pitchFamily="65" charset="-120"/>
                <a:cs typeface="Times New Roman" panose="02020603050405020304" pitchFamily="18" charset="0"/>
              </a:rPr>
              <a:t>Categorical Variable Encoding</a:t>
            </a:r>
          </a:p>
          <a:p>
            <a:pPr marL="342900" indent="-342900">
              <a:buAutoNum type="alphaUcPeriod"/>
            </a:pPr>
            <a:r>
              <a:rPr lang="en-US" altLang="zh-TW" b="1" kern="100" dirty="0">
                <a:solidFill>
                  <a:schemeClr val="accent1"/>
                </a:solidFill>
                <a:ea typeface="標楷體" panose="03000509000000000000" pitchFamily="65" charset="-120"/>
                <a:cs typeface="Times New Roman" panose="02020603050405020304" pitchFamily="18" charset="0"/>
              </a:rPr>
              <a:t>Feature Scaling</a:t>
            </a:r>
          </a:p>
        </p:txBody>
      </p:sp>
      <p:pic>
        <p:nvPicPr>
          <p:cNvPr id="7" name="音訊 6">
            <a:hlinkClick r:id="" action="ppaction://media"/>
            <a:extLst>
              <a:ext uri="{FF2B5EF4-FFF2-40B4-BE49-F238E27FC236}">
                <a16:creationId xmlns:a16="http://schemas.microsoft.com/office/drawing/2014/main" id="{4C534BA6-0325-4771-8B8A-F129F4BB4F0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077427957"/>
      </p:ext>
    </p:extLst>
  </p:cSld>
  <p:clrMapOvr>
    <a:masterClrMapping/>
  </p:clrMapOvr>
  <mc:AlternateContent xmlns:mc="http://schemas.openxmlformats.org/markup-compatibility/2006" xmlns:p14="http://schemas.microsoft.com/office/powerpoint/2010/main">
    <mc:Choice Requires="p14">
      <p:transition spd="slow" p14:dur="2000" advTm="12543"/>
    </mc:Choice>
    <mc:Fallback xmlns="">
      <p:transition spd="slow" advTm="125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佈景主題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古典">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7_預設簡報設計">
  <a:themeElements>
    <a:clrScheme name="自訂 9">
      <a:dk1>
        <a:sysClr val="windowText" lastClr="000000"/>
      </a:dk1>
      <a:lt1>
        <a:sysClr val="window" lastClr="FFFFFF"/>
      </a:lt1>
      <a:dk2>
        <a:srgbClr val="1F497D"/>
      </a:dk2>
      <a:lt2>
        <a:srgbClr val="EEECE1"/>
      </a:lt2>
      <a:accent1>
        <a:srgbClr val="366092"/>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預設簡報設計">
      <a:majorFont>
        <a:latin typeface="Arial"/>
        <a:ea typeface="新細明體"/>
        <a:cs typeface=""/>
      </a:majorFont>
      <a:minorFont>
        <a:latin typeface="Arial"/>
        <a:ea typeface="新細明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預設簡報設計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預設簡報設計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預設簡報設計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預設簡報設計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預設簡報設計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預設簡報設計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預設簡報設計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預設簡報設計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預設簡報設計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預設簡報設計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預設簡報設計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自訂設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訂 2">
      <a:majorFont>
        <a:latin typeface="Calibri"/>
        <a:ea typeface="微軟正黑體"/>
        <a:cs typeface=""/>
      </a:majorFont>
      <a:minorFont>
        <a:latin typeface="Calibri"/>
        <a:ea typeface="微軟正黑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佈景主題1</Template>
  <TotalTime>10326</TotalTime>
  <Words>3049</Words>
  <Application>Microsoft Office PowerPoint</Application>
  <PresentationFormat>寬螢幕</PresentationFormat>
  <Paragraphs>442</Paragraphs>
  <Slides>43</Slides>
  <Notes>16</Notes>
  <HiddenSlides>0</HiddenSlides>
  <MMClips>32</MMClips>
  <ScaleCrop>false</ScaleCrop>
  <HeadingPairs>
    <vt:vector size="6" baseType="variant">
      <vt:variant>
        <vt:lpstr>使用字型</vt:lpstr>
      </vt:variant>
      <vt:variant>
        <vt:i4>11</vt:i4>
      </vt:variant>
      <vt:variant>
        <vt:lpstr>佈景主題</vt:lpstr>
      </vt:variant>
      <vt:variant>
        <vt:i4>3</vt:i4>
      </vt:variant>
      <vt:variant>
        <vt:lpstr>投影片標題</vt:lpstr>
      </vt:variant>
      <vt:variant>
        <vt:i4>43</vt:i4>
      </vt:variant>
    </vt:vector>
  </HeadingPairs>
  <TitlesOfParts>
    <vt:vector size="57" baseType="lpstr">
      <vt:lpstr>Malgun Gothic Semilight</vt:lpstr>
      <vt:lpstr>宋体</vt:lpstr>
      <vt:lpstr>微軟正黑體</vt:lpstr>
      <vt:lpstr>微軟正黑體</vt:lpstr>
      <vt:lpstr>新細明體</vt:lpstr>
      <vt:lpstr>標楷體</vt:lpstr>
      <vt:lpstr>Arial</vt:lpstr>
      <vt:lpstr>Calibri</vt:lpstr>
      <vt:lpstr>Cambria Math</vt:lpstr>
      <vt:lpstr>Times New Roman</vt:lpstr>
      <vt:lpstr>Wingdings</vt:lpstr>
      <vt:lpstr>佈景主題1</vt:lpstr>
      <vt:lpstr>7_預設簡報設計</vt:lpstr>
      <vt:lpstr>自訂設計</vt:lpstr>
      <vt:lpstr>理賠客戶再購與商品推薦</vt:lpstr>
      <vt:lpstr>大綱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NS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南山人壽儲備幹部 籌備計畫</dc:title>
  <dc:creator>Huang, Katy-WC</dc:creator>
  <cp:lastModifiedBy>886987701935</cp:lastModifiedBy>
  <cp:revision>609</cp:revision>
  <cp:lastPrinted>2020-06-19T06:51:01Z</cp:lastPrinted>
  <dcterms:created xsi:type="dcterms:W3CDTF">2018-08-23T01:23:53Z</dcterms:created>
  <dcterms:modified xsi:type="dcterms:W3CDTF">2020-06-25T08:11:07Z</dcterms:modified>
</cp:coreProperties>
</file>

<file path=docProps/thumbnail.jpeg>
</file>